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298" r:id="rId2"/>
    <p:sldId id="300" r:id="rId3"/>
    <p:sldId id="259" r:id="rId4"/>
    <p:sldId id="260" r:id="rId5"/>
    <p:sldId id="447" r:id="rId6"/>
    <p:sldId id="302" r:id="rId7"/>
    <p:sldId id="448" r:id="rId8"/>
    <p:sldId id="459" r:id="rId9"/>
    <p:sldId id="449" r:id="rId10"/>
    <p:sldId id="420" r:id="rId11"/>
    <p:sldId id="450" r:id="rId12"/>
    <p:sldId id="423" r:id="rId13"/>
    <p:sldId id="451" r:id="rId14"/>
    <p:sldId id="452" r:id="rId15"/>
    <p:sldId id="453" r:id="rId16"/>
    <p:sldId id="456" r:id="rId17"/>
    <p:sldId id="457" r:id="rId18"/>
    <p:sldId id="458" r:id="rId19"/>
    <p:sldId id="460" r:id="rId20"/>
    <p:sldId id="461" r:id="rId21"/>
    <p:sldId id="462"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351" r:id="rId38"/>
  </p:sldIdLst>
  <p:sldSz cx="9144000" cy="5143500" type="screen16x9"/>
  <p:notesSz cx="6858000" cy="9144000"/>
  <p:embeddedFontLst>
    <p:embeddedFont>
      <p:font typeface="Exo 2" panose="020B0604020202020204" charset="0"/>
      <p:regular r:id="rId40"/>
      <p:bold r:id="rId41"/>
      <p:italic r:id="rId42"/>
      <p:boldItalic r:id="rId43"/>
    </p:embeddedFont>
    <p:embeddedFont>
      <p:font typeface="Fira Sans Extra Condensed Medium" panose="020B0604020202020204" charset="0"/>
      <p:regular r:id="rId44"/>
      <p:bold r:id="rId45"/>
      <p:italic r:id="rId46"/>
      <p:boldItalic r:id="rId47"/>
    </p:embeddedFont>
    <p:embeddedFont>
      <p:font typeface="Roboto Condensed Light" panose="020B060402020202020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3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556206-817C-B270-D638-416D245131C1}" name="Quân Nguyễn" initials="QN" userId="1479c69f2bf9aa0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BFBFB"/>
    <a:srgbClr val="197EC6"/>
    <a:srgbClr val="FF0000"/>
    <a:srgbClr val="3939FD"/>
    <a:srgbClr val="800000"/>
    <a:srgbClr val="9BBF1D"/>
    <a:srgbClr val="0070C0"/>
    <a:srgbClr val="EE0033"/>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2A041B-EB93-4A81-9463-20828000AABD}" v="13" dt="2023-03-22T17:49:39.132"/>
  </p1510:revLst>
</p1510:revInfo>
</file>

<file path=ppt/tableStyles.xml><?xml version="1.0" encoding="utf-8"?>
<a:tblStyleLst xmlns:a="http://schemas.openxmlformats.org/drawingml/2006/main" def="{CBCF9A9C-2F47-412A-BEB1-F9FDC1FA7B87}">
  <a:tblStyle styleId="{CBCF9A9C-2F47-412A-BEB1-F9FDC1FA7B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autoAdjust="0"/>
    <p:restoredTop sz="73898" autoAdjust="0"/>
  </p:normalViewPr>
  <p:slideViewPr>
    <p:cSldViewPr snapToGrid="0" showGuides="1">
      <p:cViewPr varScale="1">
        <p:scale>
          <a:sx n="112" d="100"/>
          <a:sy n="112" d="100"/>
        </p:scale>
        <p:origin x="1596" y="132"/>
      </p:cViewPr>
      <p:guideLst>
        <p:guide orient="horz" pos="1620"/>
        <p:guide pos="2880"/>
        <p:guide pos="36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7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5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605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26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947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2219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002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3051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636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469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1438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672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96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0091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6114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4057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2194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118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346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702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27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26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26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787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4551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906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9763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8629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4798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8937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82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9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282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2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2659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08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pic>
        <p:nvPicPr>
          <p:cNvPr id="4" name="Picture 3">
            <a:extLst>
              <a:ext uri="{FF2B5EF4-FFF2-40B4-BE49-F238E27FC236}">
                <a16:creationId xmlns:a16="http://schemas.microsoft.com/office/drawing/2014/main" id="{D4050A22-F033-40A5-8AE0-01D680697382}"/>
              </a:ext>
            </a:extLst>
          </p:cNvPr>
          <p:cNvPicPr>
            <a:picLocks noChangeAspect="1"/>
          </p:cNvPicPr>
          <p:nvPr userDrawn="1"/>
        </p:nvPicPr>
        <p:blipFill>
          <a:blip r:embed="rId8"/>
          <a:stretch>
            <a:fillRect/>
          </a:stretch>
        </p:blipFill>
        <p:spPr>
          <a:xfrm>
            <a:off x="0" y="1338"/>
            <a:ext cx="9144000" cy="5140823"/>
          </a:xfrm>
          <a:prstGeom prst="rect">
            <a:avLst/>
          </a:prstGeom>
        </p:spPr>
      </p:pic>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pic>
        <p:nvPicPr>
          <p:cNvPr id="3" name="Picture 2">
            <a:extLst>
              <a:ext uri="{FF2B5EF4-FFF2-40B4-BE49-F238E27FC236}">
                <a16:creationId xmlns:a16="http://schemas.microsoft.com/office/drawing/2014/main" id="{006BAE91-66E5-458A-B0F3-35615316A26B}"/>
              </a:ext>
            </a:extLst>
          </p:cNvPr>
          <p:cNvPicPr>
            <a:picLocks noChangeAspect="1"/>
          </p:cNvPicPr>
          <p:nvPr userDrawn="1"/>
        </p:nvPicPr>
        <p:blipFill>
          <a:blip r:embed="rId9"/>
          <a:stretch>
            <a:fillRect/>
          </a:stretch>
        </p:blipFill>
        <p:spPr>
          <a:xfrm>
            <a:off x="7693466" y="-153342"/>
            <a:ext cx="1605520" cy="927233"/>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http://10.60.98.73:8306/approval-flow-management/flo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2" name="Picture 11">
            <a:extLst>
              <a:ext uri="{FF2B5EF4-FFF2-40B4-BE49-F238E27FC236}">
                <a16:creationId xmlns:a16="http://schemas.microsoft.com/office/drawing/2014/main" id="{33439D0D-1942-439B-B768-D0CACABD05E9}"/>
              </a:ext>
            </a:extLst>
          </p:cNvPr>
          <p:cNvPicPr>
            <a:picLocks noChangeAspect="1"/>
          </p:cNvPicPr>
          <p:nvPr/>
        </p:nvPicPr>
        <p:blipFill>
          <a:blip r:embed="rId3"/>
          <a:stretch>
            <a:fillRect/>
          </a:stretch>
        </p:blipFill>
        <p:spPr>
          <a:xfrm>
            <a:off x="1850" y="0"/>
            <a:ext cx="9140299" cy="5143500"/>
          </a:xfrm>
          <a:prstGeom prst="rect">
            <a:avLst/>
          </a:prstGeom>
        </p:spPr>
      </p:pic>
      <p:sp>
        <p:nvSpPr>
          <p:cNvPr id="151" name="Google Shape;151;p33"/>
          <p:cNvSpPr txBox="1">
            <a:spLocks noGrp="1"/>
          </p:cNvSpPr>
          <p:nvPr>
            <p:ph type="ctrTitle" idx="4294967295"/>
          </p:nvPr>
        </p:nvSpPr>
        <p:spPr>
          <a:xfrm>
            <a:off x="325658" y="2084295"/>
            <a:ext cx="7127688" cy="974910"/>
          </a:xfrm>
          <a:prstGeom prst="rect">
            <a:avLst/>
          </a:prstGeom>
        </p:spPr>
        <p:txBody>
          <a:bodyPr spcFirstLastPara="1" wrap="square" lIns="91425" tIns="91425" rIns="91425" bIns="91425" anchor="b" anchorCtr="0">
            <a:noAutofit/>
          </a:bodyPr>
          <a:lstStyle/>
          <a:p>
            <a:pPr lvl="0">
              <a:buClr>
                <a:schemeClr val="dk1"/>
              </a:buClr>
              <a:buSzPts val="1100"/>
            </a:pPr>
            <a:r>
              <a:rPr lang="en-US" sz="3500" dirty="0" err="1">
                <a:solidFill>
                  <a:schemeClr val="bg1"/>
                </a:solidFill>
                <a:latin typeface="Calibri" panose="020F0502020204030204" pitchFamily="34" charset="0"/>
                <a:cs typeface="Calibri" panose="020F0502020204030204" pitchFamily="34" charset="0"/>
              </a:rPr>
              <a:t>Giới</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thiệu</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và</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cài</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đặt</a:t>
            </a:r>
            <a:r>
              <a:rPr lang="en-US" sz="3500" dirty="0">
                <a:solidFill>
                  <a:schemeClr val="bg1"/>
                </a:solidFill>
                <a:latin typeface="Calibri" panose="020F0502020204030204" pitchFamily="34" charset="0"/>
                <a:cs typeface="Calibri" panose="020F0502020204030204" pitchFamily="34" charset="0"/>
              </a:rPr>
              <a:t> tool IDE, </a:t>
            </a:r>
            <a:r>
              <a:rPr lang="en-US" sz="3500" dirty="0" err="1">
                <a:solidFill>
                  <a:schemeClr val="bg1"/>
                </a:solidFill>
                <a:latin typeface="Calibri" panose="020F0502020204030204" pitchFamily="34" charset="0"/>
                <a:cs typeface="Calibri" panose="020F0502020204030204" pitchFamily="34" charset="0"/>
              </a:rPr>
              <a:t>tạo</a:t>
            </a:r>
            <a:r>
              <a:rPr lang="en-US" sz="3500" dirty="0">
                <a:solidFill>
                  <a:schemeClr val="bg1"/>
                </a:solidFill>
                <a:latin typeface="Calibri" panose="020F0502020204030204" pitchFamily="34" charset="0"/>
                <a:cs typeface="Calibri" panose="020F0502020204030204" pitchFamily="34" charset="0"/>
              </a:rPr>
              <a:t> project </a:t>
            </a:r>
            <a:r>
              <a:rPr lang="en-US" sz="3500" dirty="0" err="1">
                <a:solidFill>
                  <a:schemeClr val="bg1"/>
                </a:solidFill>
                <a:latin typeface="Calibri" panose="020F0502020204030204" pitchFamily="34" charset="0"/>
                <a:cs typeface="Calibri" panose="020F0502020204030204" pitchFamily="34" charset="0"/>
              </a:rPr>
              <a:t>và</a:t>
            </a:r>
            <a:r>
              <a:rPr lang="en-US" sz="3500" dirty="0">
                <a:solidFill>
                  <a:schemeClr val="bg1"/>
                </a:solidFill>
                <a:latin typeface="Calibri" panose="020F0502020204030204" pitchFamily="34" charset="0"/>
                <a:cs typeface="Calibri" panose="020F0502020204030204" pitchFamily="34" charset="0"/>
              </a:rPr>
              <a:t> record </a:t>
            </a:r>
            <a:r>
              <a:rPr lang="en-US" sz="3500" dirty="0" err="1">
                <a:solidFill>
                  <a:schemeClr val="bg1"/>
                </a:solidFill>
                <a:latin typeface="Calibri" panose="020F0502020204030204" pitchFamily="34" charset="0"/>
                <a:cs typeface="Calibri" panose="020F0502020204030204" pitchFamily="34" charset="0"/>
              </a:rPr>
              <a:t>testcase</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trong</a:t>
            </a:r>
            <a:r>
              <a:rPr lang="en-US" sz="3500" dirty="0">
                <a:solidFill>
                  <a:schemeClr val="bg1"/>
                </a:solidFill>
                <a:latin typeface="Calibri" panose="020F0502020204030204" pitchFamily="34" charset="0"/>
                <a:cs typeface="Calibri" panose="020F0502020204030204" pitchFamily="34" charset="0"/>
              </a:rPr>
              <a:t> IDE</a:t>
            </a:r>
            <a:endParaRPr lang="vi-VN" sz="3500" dirty="0">
              <a:solidFill>
                <a:schemeClr val="bg1"/>
              </a:solidFill>
              <a:latin typeface="Calibri" panose="020F0502020204030204" pitchFamily="34" charset="0"/>
              <a:cs typeface="Calibri" panose="020F0502020204030204" pitchFamily="34" charset="0"/>
            </a:endParaRPr>
          </a:p>
        </p:txBody>
      </p:sp>
      <p:cxnSp>
        <p:nvCxnSpPr>
          <p:cNvPr id="153" name="Google Shape;153;p33"/>
          <p:cNvCxnSpPr>
            <a:cxnSpLocks/>
          </p:cNvCxnSpPr>
          <p:nvPr/>
        </p:nvCxnSpPr>
        <p:spPr>
          <a:xfrm>
            <a:off x="0" y="3265208"/>
            <a:ext cx="2777836" cy="0"/>
          </a:xfrm>
          <a:prstGeom prst="straightConnector1">
            <a:avLst/>
          </a:prstGeom>
          <a:noFill/>
          <a:ln w="38100" cap="flat" cmpd="sng">
            <a:solidFill>
              <a:schemeClr val="bg1"/>
            </a:solidFill>
            <a:prstDash val="solid"/>
            <a:round/>
            <a:headEnd type="none" w="med" len="med"/>
            <a:tailEnd type="none" w="med" len="med"/>
          </a:ln>
        </p:spPr>
      </p:cxnSp>
      <p:sp>
        <p:nvSpPr>
          <p:cNvPr id="2" name="Rectangle 1">
            <a:extLst>
              <a:ext uri="{FF2B5EF4-FFF2-40B4-BE49-F238E27FC236}">
                <a16:creationId xmlns:a16="http://schemas.microsoft.com/office/drawing/2014/main" id="{B156F59C-621B-4164-9106-A2D1556A37E7}"/>
              </a:ext>
            </a:extLst>
          </p:cNvPr>
          <p:cNvSpPr/>
          <p:nvPr/>
        </p:nvSpPr>
        <p:spPr>
          <a:xfrm>
            <a:off x="2001644" y="4731645"/>
            <a:ext cx="5140712" cy="307777"/>
          </a:xfrm>
          <a:prstGeom prst="rect">
            <a:avLst/>
          </a:prstGeom>
        </p:spPr>
        <p:txBody>
          <a:bodyPr wrap="square">
            <a:spAutoFit/>
          </a:bodyPr>
          <a:lstStyle/>
          <a:p>
            <a:pPr algn="ctr"/>
            <a:r>
              <a:rPr lang="vi-VN" b="1" dirty="0">
                <a:solidFill>
                  <a:schemeClr val="bg1"/>
                </a:solidFill>
                <a:latin typeface="Calibri" panose="020F0502020204030204" pitchFamily="34" charset="0"/>
                <a:cs typeface="Calibri" panose="020F0502020204030204" pitchFamily="34" charset="0"/>
              </a:rPr>
              <a:t>Đơn vị tổ chức: </a:t>
            </a:r>
            <a:r>
              <a:rPr lang="en-US" b="1" dirty="0">
                <a:solidFill>
                  <a:schemeClr val="bg1"/>
                </a:solidFill>
                <a:latin typeface="Calibri" panose="020F0502020204030204" pitchFamily="34" charset="0"/>
                <a:cs typeface="Calibri" panose="020F0502020204030204" pitchFamily="34" charset="0"/>
              </a:rPr>
              <a:t>P</a:t>
            </a:r>
            <a:r>
              <a:rPr lang="vi-VN" b="1" dirty="0">
                <a:solidFill>
                  <a:schemeClr val="bg1"/>
                </a:solidFill>
                <a:latin typeface="Calibri" panose="020F0502020204030204" pitchFamily="34" charset="0"/>
                <a:cs typeface="Calibri" panose="020F0502020204030204" pitchFamily="34" charset="0"/>
              </a:rPr>
              <a:t>hòng đào tạo và phát triển nguồn lự</a:t>
            </a:r>
            <a:r>
              <a:rPr lang="en-US" b="1" dirty="0">
                <a:solidFill>
                  <a:schemeClr val="bg1"/>
                </a:solidFill>
                <a:latin typeface="Calibri" panose="020F0502020204030204" pitchFamily="34" charset="0"/>
                <a:cs typeface="Calibri" panose="020F0502020204030204" pitchFamily="34" charset="0"/>
              </a:rPr>
              <a:t>c</a:t>
            </a:r>
          </a:p>
        </p:txBody>
      </p:sp>
      <p:sp>
        <p:nvSpPr>
          <p:cNvPr id="13" name="Subtitle 3">
            <a:extLst>
              <a:ext uri="{FF2B5EF4-FFF2-40B4-BE49-F238E27FC236}">
                <a16:creationId xmlns:a16="http://schemas.microsoft.com/office/drawing/2014/main" id="{173C7B99-A181-429F-A50F-6A457E43E2B6}"/>
              </a:ext>
            </a:extLst>
          </p:cNvPr>
          <p:cNvSpPr txBox="1">
            <a:spLocks/>
          </p:cNvSpPr>
          <p:nvPr/>
        </p:nvSpPr>
        <p:spPr>
          <a:xfrm>
            <a:off x="325658" y="1386916"/>
            <a:ext cx="5533721" cy="224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en-US" sz="1800" i="1" dirty="0">
                <a:solidFill>
                  <a:schemeClr val="accent4"/>
                </a:solidFill>
                <a:latin typeface="Calibri" panose="020F0502020204030204" pitchFamily="34" charset="0"/>
                <a:cs typeface="Calibri" panose="020F0502020204030204" pitchFamily="34" charset="0"/>
              </a:rPr>
              <a:t>CH</a:t>
            </a:r>
            <a:r>
              <a:rPr lang="vi-VN" sz="1800" i="1" dirty="0">
                <a:solidFill>
                  <a:schemeClr val="accent4"/>
                </a:solidFill>
                <a:latin typeface="Calibri" panose="020F0502020204030204" pitchFamily="34" charset="0"/>
                <a:cs typeface="Calibri" panose="020F0502020204030204" pitchFamily="34" charset="0"/>
              </a:rPr>
              <a:t>Ư</a:t>
            </a:r>
            <a:r>
              <a:rPr lang="en-US" sz="1800" i="1" dirty="0">
                <a:solidFill>
                  <a:schemeClr val="accent4"/>
                </a:solidFill>
                <a:latin typeface="Calibri" panose="020F0502020204030204" pitchFamily="34" charset="0"/>
                <a:cs typeface="Calibri" panose="020F0502020204030204" pitchFamily="34" charset="0"/>
              </a:rPr>
              <a:t>ƠNG TRÌNH ĐÀO TẠO </a:t>
            </a:r>
            <a:r>
              <a:rPr lang="en-US" sz="1800" i="1" dirty="0" smtClean="0">
                <a:solidFill>
                  <a:schemeClr val="accent4"/>
                </a:solidFill>
                <a:latin typeface="Calibri" panose="020F0502020204030204" pitchFamily="34" charset="0"/>
                <a:cs typeface="Calibri" panose="020F0502020204030204" pitchFamily="34" charset="0"/>
              </a:rPr>
              <a:t>TOOL AUTOMATION TESTING</a:t>
            </a:r>
            <a:endParaRPr lang="en-US" sz="1800" i="1" dirty="0">
              <a:solidFill>
                <a:schemeClr val="accent4"/>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19" y="72837"/>
            <a:ext cx="721451" cy="293357"/>
          </a:xfrm>
          <a:prstGeom prst="rect">
            <a:avLst/>
          </a:prstGeom>
        </p:spPr>
      </p:pic>
    </p:spTree>
    <p:extLst>
      <p:ext uri="{BB962C8B-B14F-4D97-AF65-F5344CB8AC3E}">
        <p14:creationId xmlns:p14="http://schemas.microsoft.com/office/powerpoint/2010/main" val="2054669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38554"/>
            <a:chOff x="797766" y="977087"/>
            <a:chExt cx="3306624"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38554"/>
            </a:xfrm>
            <a:prstGeom prst="rect">
              <a:avLst/>
            </a:prstGeom>
            <a:noFill/>
          </p:spPr>
          <p:txBody>
            <a:bodyPr wrap="square" rtlCol="0">
              <a:spAutoFit/>
            </a:bodyPr>
            <a:lstStyle/>
            <a:p>
              <a:r>
                <a:rPr lang="en-US" sz="1600" b="1" dirty="0" err="1" smtClean="0">
                  <a:latin typeface="Calibri" panose="020F0502020204030204" pitchFamily="34" charset="0"/>
                  <a:cs typeface="Calibri" panose="020F0502020204030204" pitchFamily="34" charset="0"/>
                </a:rPr>
                <a:t>Các</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thành</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phần</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của</a:t>
              </a:r>
              <a:r>
                <a:rPr lang="en-US" sz="1600" b="1" dirty="0" smtClean="0">
                  <a:latin typeface="Calibri" panose="020F0502020204030204" pitchFamily="34" charset="0"/>
                  <a:cs typeface="Calibri" panose="020F0502020204030204" pitchFamily="34" charset="0"/>
                </a:rPr>
                <a:t> IDE</a:t>
              </a:r>
              <a:endParaRPr lang="en-US" sz="1600" b="1"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571626" cy="307777"/>
            </a:xfrm>
            <a:prstGeom prst="rect">
              <a:avLst/>
            </a:prstGeom>
            <a:noFill/>
          </p:spPr>
          <p:txBody>
            <a:bodyPr wrap="square" rtlCol="0">
              <a:spAutoFit/>
            </a:bodyPr>
            <a:lstStyle/>
            <a:p>
              <a:r>
                <a:rPr lang="en-US" i="1" dirty="0" smtClean="0">
                  <a:solidFill>
                    <a:schemeClr val="bg1"/>
                  </a:solidFill>
                </a:rPr>
                <a:t>04 </a:t>
              </a:r>
              <a:r>
                <a:rPr lang="en-US" i="1" dirty="0">
                  <a:solidFill>
                    <a:schemeClr val="bg1"/>
                  </a:solidFill>
                </a:rPr>
                <a:t>–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thành</a:t>
              </a:r>
              <a:r>
                <a:rPr lang="en-US" i="1" dirty="0" smtClean="0">
                  <a:solidFill>
                    <a:schemeClr val="bg1"/>
                  </a:solidFill>
                </a:rPr>
                <a:t> </a:t>
              </a:r>
              <a:r>
                <a:rPr lang="en-US" i="1" dirty="0" err="1" smtClean="0">
                  <a:solidFill>
                    <a:schemeClr val="bg1"/>
                  </a:solidFill>
                </a:rPr>
                <a:t>phần</a:t>
              </a:r>
              <a:r>
                <a:rPr lang="en-US" i="1" dirty="0" smtClean="0">
                  <a:solidFill>
                    <a:schemeClr val="bg1"/>
                  </a:solidFill>
                </a:rPr>
                <a:t> </a:t>
              </a:r>
              <a:r>
                <a:rPr lang="en-US" i="1" dirty="0" err="1" smtClean="0">
                  <a:solidFill>
                    <a:schemeClr val="bg1"/>
                  </a:solidFill>
                </a:rPr>
                <a:t>của</a:t>
              </a:r>
              <a:r>
                <a:rPr lang="en-US" i="1" dirty="0" smtClean="0">
                  <a:solidFill>
                    <a:schemeClr val="bg1"/>
                  </a:solidFill>
                </a:rPr>
                <a:t> IDE</a:t>
              </a:r>
              <a:endParaRPr lang="en-US" i="1" dirty="0">
                <a:solidFill>
                  <a:schemeClr val="bg1"/>
                </a:solidFill>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79381" y="1156342"/>
            <a:ext cx="7385238" cy="32993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lvl="0"/>
            <a:r>
              <a:rPr lang="en-US" sz="1600" dirty="0">
                <a:latin typeface="Calibri" panose="020F0502020204030204" pitchFamily="34" charset="0"/>
                <a:cs typeface="Calibri" panose="020F0502020204030204" pitchFamily="34" charset="0"/>
              </a:rPr>
              <a:t>Environments</a:t>
            </a:r>
          </a:p>
          <a:p>
            <a:pPr lvl="0"/>
            <a:r>
              <a:rPr lang="en-US" sz="1600" dirty="0">
                <a:latin typeface="Calibri" panose="020F0502020204030204" pitchFamily="34" charset="0"/>
                <a:cs typeface="Calibri" panose="020F0502020204030204" pitchFamily="34" charset="0"/>
              </a:rPr>
              <a:t>Global Variable</a:t>
            </a:r>
          </a:p>
          <a:p>
            <a:pPr lvl="0"/>
            <a:r>
              <a:rPr lang="en-US" sz="1600" dirty="0">
                <a:latin typeface="Calibri" panose="020F0502020204030204" pitchFamily="34" charset="0"/>
                <a:cs typeface="Calibri" panose="020F0502020204030204" pitchFamily="34" charset="0"/>
              </a:rPr>
              <a:t>Group keyword</a:t>
            </a:r>
          </a:p>
          <a:p>
            <a:pPr lvl="0"/>
            <a:r>
              <a:rPr lang="en-US" sz="1600" dirty="0">
                <a:latin typeface="Calibri" panose="020F0502020204030204" pitchFamily="34" charset="0"/>
                <a:cs typeface="Calibri" panose="020F0502020204030204" pitchFamily="34" charset="0"/>
              </a:rPr>
              <a:t>Keyword: (Web keyword (169), API keyword (6), Core keyword (24), database keyword (1), Mobile keyword (70), Custom keyword, File keyword (2), Query keyword (1), Random keyword (7))</a:t>
            </a:r>
          </a:p>
          <a:p>
            <a:pPr lvl="0"/>
            <a:r>
              <a:rPr lang="en-US" sz="1600" dirty="0">
                <a:latin typeface="Calibri" panose="020F0502020204030204" pitchFamily="34" charset="0"/>
                <a:cs typeface="Calibri" panose="020F0502020204030204" pitchFamily="34" charset="0"/>
              </a:rPr>
              <a:t>Object</a:t>
            </a:r>
          </a:p>
          <a:p>
            <a:pPr lvl="0"/>
            <a:r>
              <a:rPr lang="en-US" sz="1600" dirty="0">
                <a:latin typeface="Calibri" panose="020F0502020204030204" pitchFamily="34" charset="0"/>
                <a:cs typeface="Calibri" panose="020F0502020204030204" pitchFamily="34" charset="0"/>
              </a:rPr>
              <a:t>Report</a:t>
            </a:r>
          </a:p>
          <a:p>
            <a:pPr lvl="0"/>
            <a:r>
              <a:rPr lang="en-US" sz="1600" dirty="0">
                <a:latin typeface="Calibri" panose="020F0502020204030204" pitchFamily="34" charset="0"/>
                <a:cs typeface="Calibri" panose="020F0502020204030204" pitchFamily="34" charset="0"/>
              </a:rPr>
              <a:t>Test case</a:t>
            </a:r>
          </a:p>
          <a:p>
            <a:pPr lvl="0"/>
            <a:r>
              <a:rPr lang="en-US" sz="1600" dirty="0">
                <a:latin typeface="Calibri" panose="020F0502020204030204" pitchFamily="34" charset="0"/>
                <a:cs typeface="Calibri" panose="020F0502020204030204" pitchFamily="34" charset="0"/>
              </a:rPr>
              <a:t>Test data</a:t>
            </a:r>
          </a:p>
          <a:p>
            <a:pPr marL="152400" indent="0">
              <a:buNone/>
            </a:pPr>
            <a:r>
              <a:rPr lang="en-US" sz="1600" dirty="0">
                <a:latin typeface="Calibri" panose="020F0502020204030204" pitchFamily="34" charset="0"/>
                <a:cs typeface="Calibri" panose="020F0502020204030204" pitchFamily="34" charset="0"/>
              </a:rPr>
              <a:t>  -   Test suite</a:t>
            </a: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206165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a:solidFill>
                  <a:schemeClr val="accent1"/>
                </a:solidFill>
                <a:latin typeface="Calibri" panose="020F0502020204030204" pitchFamily="34" charset="0"/>
                <a:cs typeface="Calibri" panose="020F0502020204030204" pitchFamily="34" charset="0"/>
              </a:rPr>
              <a:t>Hướng</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dẫn</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tạo</a:t>
            </a:r>
            <a:r>
              <a:rPr lang="en-US" dirty="0">
                <a:solidFill>
                  <a:schemeClr val="accent1"/>
                </a:solidFill>
                <a:latin typeface="Calibri" panose="020F0502020204030204" pitchFamily="34" charset="0"/>
                <a:cs typeface="Calibri" panose="020F0502020204030204" pitchFamily="34" charset="0"/>
              </a:rPr>
              <a:t> project </a:t>
            </a:r>
            <a:r>
              <a:rPr lang="en-US" dirty="0" err="1">
                <a:solidFill>
                  <a:schemeClr val="accent1"/>
                </a:solidFill>
                <a:latin typeface="Calibri" panose="020F0502020204030204" pitchFamily="34" charset="0"/>
                <a:cs typeface="Calibri" panose="020F0502020204030204" pitchFamily="34" charset="0"/>
              </a:rPr>
              <a:t>và</a:t>
            </a:r>
            <a:r>
              <a:rPr lang="en-US" dirty="0">
                <a:solidFill>
                  <a:schemeClr val="accent1"/>
                </a:solidFill>
                <a:latin typeface="Calibri" panose="020F0502020204030204" pitchFamily="34" charset="0"/>
                <a:cs typeface="Calibri" panose="020F0502020204030204" pitchFamily="34" charset="0"/>
              </a:rPr>
              <a:t> record test case </a:t>
            </a:r>
            <a:r>
              <a:rPr lang="en-US" dirty="0" err="1">
                <a:solidFill>
                  <a:schemeClr val="accent1"/>
                </a:solidFill>
                <a:latin typeface="Calibri" panose="020F0502020204030204" pitchFamily="34" charset="0"/>
                <a:cs typeface="Calibri" panose="020F0502020204030204" pitchFamily="34" charset="0"/>
              </a:rPr>
              <a:t>trong</a:t>
            </a:r>
            <a:r>
              <a:rPr lang="en-US" dirty="0">
                <a:solidFill>
                  <a:schemeClr val="accent1"/>
                </a:solidFill>
                <a:latin typeface="Calibri" panose="020F0502020204030204" pitchFamily="34" charset="0"/>
                <a:cs typeface="Calibri" panose="020F0502020204030204" pitchFamily="34" charset="0"/>
              </a:rPr>
              <a:t> IDE</a:t>
            </a: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05</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85132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38554"/>
            <a:chOff x="797766" y="977087"/>
            <a:chExt cx="6582526"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38554"/>
            </a:xfrm>
            <a:prstGeom prst="rect">
              <a:avLst/>
            </a:prstGeom>
            <a:noFill/>
          </p:spPr>
          <p:txBody>
            <a:bodyPr wrap="square" rtlCol="0">
              <a:spAutoFit/>
            </a:bodyPr>
            <a:lstStyle/>
            <a:p>
              <a:pPr lvl="0"/>
              <a:r>
                <a:rPr lang="en-US" sz="1600" b="1" dirty="0" err="1">
                  <a:latin typeface="Calibri" panose="020F0502020204030204" pitchFamily="34" charset="0"/>
                  <a:cs typeface="Calibri" panose="020F0502020204030204" pitchFamily="34" charset="0"/>
                </a:rPr>
                <a:t>Bước</a:t>
              </a:r>
              <a:r>
                <a:rPr lang="en-US" sz="1600" b="1" dirty="0">
                  <a:latin typeface="Calibri" panose="020F0502020204030204" pitchFamily="34" charset="0"/>
                  <a:cs typeface="Calibri" panose="020F0502020204030204" pitchFamily="34" charset="0"/>
                </a:rPr>
                <a:t> 1: </a:t>
              </a:r>
              <a:r>
                <a:rPr lang="en-US" sz="1600" dirty="0" err="1">
                  <a:latin typeface="Calibri" panose="020F0502020204030204" pitchFamily="34" charset="0"/>
                  <a:cs typeface="Calibri" panose="020F0502020204030204" pitchFamily="34" charset="0"/>
                </a:rPr>
                <a:t>Trên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trang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thiệu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chính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Nhấp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vào</a:t>
              </a:r>
              <a:r>
                <a:rPr lang="en-US" sz="1600" b="1" dirty="0">
                  <a:latin typeface="Calibri" panose="020F0502020204030204" pitchFamily="34" charset="0"/>
                  <a:cs typeface="Calibri" panose="020F0502020204030204" pitchFamily="34" charset="0"/>
                </a:rPr>
                <a:t> “New project”</a:t>
              </a:r>
              <a:endParaRPr lang="en-US" sz="1600"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069260" cy="505692"/>
            <a:chOff x="-180109" y="-1"/>
            <a:chExt cx="3069260"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6" y="126381"/>
              <a:ext cx="2770205" cy="307777"/>
            </a:xfrm>
            <a:prstGeom prst="rect">
              <a:avLst/>
            </a:prstGeom>
            <a:noFill/>
          </p:spPr>
          <p:txBody>
            <a:bodyPr wrap="square" rtlCol="0">
              <a:spAutoFit/>
            </a:bodyPr>
            <a:lstStyle/>
            <a:p>
              <a:r>
                <a:rPr lang="en-US" i="1" dirty="0" smtClean="0">
                  <a:solidFill>
                    <a:schemeClr val="bg1"/>
                  </a:solidFill>
                </a:rPr>
                <a:t>5.1 – </a:t>
              </a:r>
              <a:r>
                <a:rPr lang="en-US" i="1" dirty="0" err="1" smtClean="0">
                  <a:solidFill>
                    <a:schemeClr val="bg1"/>
                  </a:solidFill>
                </a:rPr>
                <a:t>Tạo</a:t>
              </a:r>
              <a:r>
                <a:rPr lang="en-US" i="1" dirty="0" smtClean="0">
                  <a:solidFill>
                    <a:schemeClr val="bg1"/>
                  </a:solidFill>
                </a:rPr>
                <a:t> Project </a:t>
              </a:r>
              <a:r>
                <a:rPr lang="en-US" i="1" dirty="0" err="1" smtClean="0">
                  <a:solidFill>
                    <a:schemeClr val="bg1"/>
                  </a:solidFill>
                </a:rPr>
                <a:t>mới</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p:cNvPicPr/>
          <p:nvPr/>
        </p:nvPicPr>
        <p:blipFill>
          <a:blip r:embed="rId4"/>
          <a:stretch>
            <a:fillRect/>
          </a:stretch>
        </p:blipFill>
        <p:spPr>
          <a:xfrm>
            <a:off x="1255232" y="1539972"/>
            <a:ext cx="6677426" cy="3165325"/>
          </a:xfrm>
          <a:prstGeom prst="rect">
            <a:avLst/>
          </a:prstGeom>
          <a:ln>
            <a:solidFill>
              <a:schemeClr val="tx1"/>
            </a:solidFill>
          </a:ln>
        </p:spPr>
      </p:pic>
    </p:spTree>
    <p:extLst>
      <p:ext uri="{BB962C8B-B14F-4D97-AF65-F5344CB8AC3E}">
        <p14:creationId xmlns:p14="http://schemas.microsoft.com/office/powerpoint/2010/main" val="134913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8170695" cy="584775"/>
            <a:chOff x="797766" y="977087"/>
            <a:chExt cx="8170695" cy="584775"/>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7867578" cy="584775"/>
            </a:xfrm>
            <a:prstGeom prst="rect">
              <a:avLst/>
            </a:prstGeom>
            <a:noFill/>
          </p:spPr>
          <p:txBody>
            <a:bodyPr wrap="square" rtlCol="0">
              <a:spAutoFit/>
            </a:bodyPr>
            <a:lstStyle/>
            <a:p>
              <a:r>
                <a:rPr lang="en-US" sz="1600" b="1" dirty="0" err="1">
                  <a:latin typeface="Calibri" panose="020F0502020204030204" pitchFamily="34" charset="0"/>
                  <a:cs typeface="Calibri" panose="020F0502020204030204" pitchFamily="34" charset="0"/>
                </a:rPr>
                <a:t>Bước</a:t>
              </a:r>
              <a:r>
                <a:rPr lang="en-US" sz="1600" b="1" dirty="0">
                  <a:latin typeface="Calibri" panose="020F0502020204030204" pitchFamily="34" charset="0"/>
                  <a:cs typeface="Calibri" panose="020F0502020204030204" pitchFamily="34" charset="0"/>
                </a:rPr>
                <a:t> 2: </a:t>
              </a:r>
              <a:r>
                <a:rPr lang="en-US" sz="1600" dirty="0" err="1">
                  <a:latin typeface="Calibri" panose="020F0502020204030204" pitchFamily="34" charset="0"/>
                  <a:cs typeface="Calibri" panose="020F0502020204030204" pitchFamily="34" charset="0"/>
                </a:rPr>
                <a:t>Nhập</a:t>
              </a:r>
              <a:r>
                <a:rPr lang="en-US" sz="1600"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Tên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dự</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 </a:t>
              </a:r>
              <a:r>
                <a:rPr lang="en-US" sz="1600" dirty="0" err="1">
                  <a:latin typeface="Calibri" panose="020F0502020204030204" pitchFamily="34" charset="0"/>
                  <a:cs typeface="Calibri" panose="020F0502020204030204" pitchFamily="34" charset="0"/>
                </a:rPr>
                <a:t>chọn</a:t>
              </a:r>
              <a:r>
                <a:rPr lang="en-US" sz="1600"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Vị</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trí</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dự</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 </a:t>
              </a:r>
              <a:r>
                <a:rPr lang="en-US" sz="1600" b="1" dirty="0" err="1">
                  <a:latin typeface="Calibri" panose="020F0502020204030204" pitchFamily="34" charset="0"/>
                  <a:cs typeface="Calibri" panose="020F0502020204030204" pitchFamily="34" charset="0"/>
                </a:rPr>
                <a:t>Quản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lý</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dự</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trường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tùy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chọn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nhấp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nút</a:t>
              </a:r>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[OK]</a:t>
              </a:r>
              <a:r>
                <a:rPr lang="en-US" sz="1600" dirty="0">
                  <a:latin typeface="Calibri" panose="020F0502020204030204" pitchFamily="34" charset="0"/>
                  <a:cs typeface="Calibri" panose="020F0502020204030204" pitchFamily="34" charset="0"/>
                </a:rPr>
                <a:t>.</a:t>
              </a: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069260" cy="505692"/>
            <a:chOff x="-180109" y="-1"/>
            <a:chExt cx="3069260"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6" y="126381"/>
              <a:ext cx="2770205" cy="307777"/>
            </a:xfrm>
            <a:prstGeom prst="rect">
              <a:avLst/>
            </a:prstGeom>
            <a:noFill/>
          </p:spPr>
          <p:txBody>
            <a:bodyPr wrap="square" rtlCol="0">
              <a:spAutoFit/>
            </a:bodyPr>
            <a:lstStyle/>
            <a:p>
              <a:r>
                <a:rPr lang="en-US" i="1" dirty="0" smtClean="0">
                  <a:solidFill>
                    <a:schemeClr val="bg1"/>
                  </a:solidFill>
                </a:rPr>
                <a:t>5.1 – </a:t>
              </a:r>
              <a:r>
                <a:rPr lang="en-US" i="1" dirty="0" err="1" smtClean="0">
                  <a:solidFill>
                    <a:schemeClr val="bg1"/>
                  </a:solidFill>
                </a:rPr>
                <a:t>Tạo</a:t>
              </a:r>
              <a:r>
                <a:rPr lang="en-US" i="1" dirty="0" smtClean="0">
                  <a:solidFill>
                    <a:schemeClr val="bg1"/>
                  </a:solidFill>
                </a:rPr>
                <a:t> Project </a:t>
              </a:r>
              <a:r>
                <a:rPr lang="en-US" i="1" dirty="0" err="1" smtClean="0">
                  <a:solidFill>
                    <a:schemeClr val="bg1"/>
                  </a:solidFill>
                </a:rPr>
                <a:t>mới</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082842" y="1714660"/>
            <a:ext cx="7495673" cy="2942218"/>
          </a:xfrm>
          <a:prstGeom prst="rect">
            <a:avLst/>
          </a:prstGeom>
          <a:ln>
            <a:solidFill>
              <a:schemeClr val="tx1"/>
            </a:solidFill>
          </a:ln>
        </p:spPr>
      </p:pic>
    </p:spTree>
    <p:extLst>
      <p:ext uri="{BB962C8B-B14F-4D97-AF65-F5344CB8AC3E}">
        <p14:creationId xmlns:p14="http://schemas.microsoft.com/office/powerpoint/2010/main" val="398318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38554"/>
            <a:chOff x="797766" y="977087"/>
            <a:chExt cx="6582526"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38554"/>
            </a:xfrm>
            <a:prstGeom prst="rect">
              <a:avLst/>
            </a:prstGeom>
            <a:noFill/>
          </p:spPr>
          <p:txBody>
            <a:bodyPr wrap="square" rtlCol="0">
              <a:spAutoFit/>
            </a:bodyPr>
            <a:lstStyle/>
            <a:p>
              <a:r>
                <a:rPr lang="en-US" sz="1600" b="1" dirty="0" err="1">
                  <a:latin typeface="Calibri" panose="020F0502020204030204" pitchFamily="34" charset="0"/>
                  <a:cs typeface="Calibri" panose="020F0502020204030204" pitchFamily="34" charset="0"/>
                </a:rPr>
                <a:t>Bước</a:t>
              </a:r>
              <a:r>
                <a:rPr lang="en-US" sz="1600" b="1" dirty="0">
                  <a:latin typeface="Calibri" panose="020F0502020204030204" pitchFamily="34" charset="0"/>
                  <a:cs typeface="Calibri" panose="020F0502020204030204" pitchFamily="34" charset="0"/>
                </a:rPr>
                <a:t> 3</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Dự</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được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tạo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công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có</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dạng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như</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sau</a:t>
              </a:r>
              <a:endParaRPr lang="en-US" sz="1600"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069260" cy="505692"/>
            <a:chOff x="-180109" y="-1"/>
            <a:chExt cx="3069260"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6" y="126381"/>
              <a:ext cx="2770205" cy="307777"/>
            </a:xfrm>
            <a:prstGeom prst="rect">
              <a:avLst/>
            </a:prstGeom>
            <a:noFill/>
          </p:spPr>
          <p:txBody>
            <a:bodyPr wrap="square" rtlCol="0">
              <a:spAutoFit/>
            </a:bodyPr>
            <a:lstStyle/>
            <a:p>
              <a:r>
                <a:rPr lang="en-US" i="1" dirty="0" smtClean="0">
                  <a:solidFill>
                    <a:schemeClr val="bg1"/>
                  </a:solidFill>
                </a:rPr>
                <a:t>5.1 – </a:t>
              </a:r>
              <a:r>
                <a:rPr lang="en-US" i="1" dirty="0" err="1" smtClean="0">
                  <a:solidFill>
                    <a:schemeClr val="bg1"/>
                  </a:solidFill>
                </a:rPr>
                <a:t>Tạo</a:t>
              </a:r>
              <a:r>
                <a:rPr lang="en-US" i="1" dirty="0" smtClean="0">
                  <a:solidFill>
                    <a:schemeClr val="bg1"/>
                  </a:solidFill>
                </a:rPr>
                <a:t> Project </a:t>
              </a:r>
              <a:r>
                <a:rPr lang="en-US" i="1" dirty="0" err="1" smtClean="0">
                  <a:solidFill>
                    <a:schemeClr val="bg1"/>
                  </a:solidFill>
                </a:rPr>
                <a:t>mới</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047284" y="1329824"/>
            <a:ext cx="7027068" cy="3410618"/>
          </a:xfrm>
          <a:prstGeom prst="rect">
            <a:avLst/>
          </a:prstGeom>
          <a:ln>
            <a:solidFill>
              <a:schemeClr val="tx1"/>
            </a:solidFill>
          </a:ln>
        </p:spPr>
      </p:pic>
    </p:spTree>
    <p:extLst>
      <p:ext uri="{BB962C8B-B14F-4D97-AF65-F5344CB8AC3E}">
        <p14:creationId xmlns:p14="http://schemas.microsoft.com/office/powerpoint/2010/main" val="318768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a:t>Thanh</a:t>
              </a:r>
              <a:r>
                <a:rPr lang="en-US" dirty="0"/>
                <a:t> </a:t>
              </a:r>
              <a:r>
                <a:rPr lang="en-US" dirty="0" err="1"/>
                <a:t>công</a:t>
              </a:r>
              <a:r>
                <a:rPr lang="en-US" dirty="0"/>
                <a:t> </a:t>
              </a:r>
              <a:r>
                <a:rPr lang="en-US" dirty="0" err="1"/>
                <a:t>cụ</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244918" cy="618488"/>
            <a:chOff x="-180109" y="-1"/>
            <a:chExt cx="2933001" cy="618488"/>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7"/>
              <a:ext cx="2770205" cy="523220"/>
            </a:xfrm>
            <a:prstGeom prst="rect">
              <a:avLst/>
            </a:prstGeom>
            <a:noFill/>
          </p:spPr>
          <p:txBody>
            <a:bodyPr wrap="square" rtlCol="0">
              <a:spAutoFit/>
            </a:bodyPr>
            <a:lstStyle/>
            <a:p>
              <a:r>
                <a:rPr lang="en-US" i="1" dirty="0" smtClean="0">
                  <a:solidFill>
                    <a:schemeClr val="bg1"/>
                  </a:solidFill>
                </a:rPr>
                <a:t>5.2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chức</a:t>
              </a:r>
              <a:r>
                <a:rPr lang="en-US" i="1" dirty="0" smtClean="0">
                  <a:solidFill>
                    <a:schemeClr val="bg1"/>
                  </a:solidFill>
                </a:rPr>
                <a:t> </a:t>
              </a:r>
              <a:r>
                <a:rPr lang="en-US" i="1" dirty="0" err="1" smtClean="0">
                  <a:solidFill>
                    <a:schemeClr val="bg1"/>
                  </a:solidFill>
                </a:rPr>
                <a:t>năng</a:t>
              </a:r>
              <a:r>
                <a:rPr lang="en-US" i="1" dirty="0" smtClean="0">
                  <a:solidFill>
                    <a:schemeClr val="bg1"/>
                  </a:solidFill>
                </a:rPr>
                <a:t> </a:t>
              </a:r>
              <a:r>
                <a:rPr lang="en-US" i="1" dirty="0" err="1" smtClean="0">
                  <a:solidFill>
                    <a:schemeClr val="bg1"/>
                  </a:solidFill>
                </a:rPr>
                <a:t>chính</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3064740" y="505691"/>
            <a:ext cx="4879980" cy="4547572"/>
          </a:xfrm>
          <a:prstGeom prst="rect">
            <a:avLst/>
          </a:prstGeom>
          <a:ln>
            <a:solidFill>
              <a:schemeClr val="tx1"/>
            </a:solidFill>
          </a:ln>
        </p:spPr>
      </p:pic>
    </p:spTree>
    <p:extLst>
      <p:ext uri="{BB962C8B-B14F-4D97-AF65-F5344CB8AC3E}">
        <p14:creationId xmlns:p14="http://schemas.microsoft.com/office/powerpoint/2010/main" val="340939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a:t>Cấu</a:t>
              </a:r>
              <a:r>
                <a:rPr lang="en-US" dirty="0"/>
                <a:t> </a:t>
              </a:r>
              <a:r>
                <a:rPr lang="en-US" dirty="0" err="1"/>
                <a:t>trúc</a:t>
              </a:r>
              <a:r>
                <a:rPr lang="en-US" dirty="0"/>
                <a:t> </a:t>
              </a:r>
              <a:r>
                <a:rPr lang="en-US" dirty="0" err="1"/>
                <a:t>của</a:t>
              </a:r>
              <a:r>
                <a:rPr lang="en-US" dirty="0"/>
                <a:t> </a:t>
              </a:r>
              <a:r>
                <a:rPr lang="en-US" dirty="0" err="1"/>
                <a:t>một</a:t>
              </a:r>
              <a:r>
                <a:rPr lang="en-US" dirty="0"/>
                <a:t> </a:t>
              </a:r>
              <a:r>
                <a:rPr lang="en-US" dirty="0" err="1"/>
                <a:t>dự</a:t>
              </a:r>
              <a:r>
                <a:rPr lang="en-US" dirty="0"/>
                <a:t> </a:t>
              </a:r>
              <a:r>
                <a:rPr lang="en-US" dirty="0" err="1"/>
                <a:t>án</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244918" cy="618488"/>
            <a:chOff x="-180109" y="-1"/>
            <a:chExt cx="2933001" cy="618488"/>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7"/>
              <a:ext cx="2770205" cy="523220"/>
            </a:xfrm>
            <a:prstGeom prst="rect">
              <a:avLst/>
            </a:prstGeom>
            <a:noFill/>
          </p:spPr>
          <p:txBody>
            <a:bodyPr wrap="square" rtlCol="0">
              <a:spAutoFit/>
            </a:bodyPr>
            <a:lstStyle/>
            <a:p>
              <a:r>
                <a:rPr lang="en-US" i="1" dirty="0" smtClean="0">
                  <a:solidFill>
                    <a:schemeClr val="bg1"/>
                  </a:solidFill>
                </a:rPr>
                <a:t>5.2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chức</a:t>
              </a:r>
              <a:r>
                <a:rPr lang="en-US" i="1" dirty="0" smtClean="0">
                  <a:solidFill>
                    <a:schemeClr val="bg1"/>
                  </a:solidFill>
                </a:rPr>
                <a:t> </a:t>
              </a:r>
              <a:r>
                <a:rPr lang="en-US" i="1" dirty="0" err="1" smtClean="0">
                  <a:solidFill>
                    <a:schemeClr val="bg1"/>
                  </a:solidFill>
                </a:rPr>
                <a:t>năng</a:t>
              </a:r>
              <a:r>
                <a:rPr lang="en-US" i="1" dirty="0" smtClean="0">
                  <a:solidFill>
                    <a:schemeClr val="bg1"/>
                  </a:solidFill>
                </a:rPr>
                <a:t> </a:t>
              </a:r>
              <a:r>
                <a:rPr lang="en-US" i="1" dirty="0" err="1" smtClean="0">
                  <a:solidFill>
                    <a:schemeClr val="bg1"/>
                  </a:solidFill>
                </a:rPr>
                <a:t>chính</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p:cNvPicPr/>
          <p:nvPr/>
        </p:nvPicPr>
        <p:blipFill>
          <a:blip r:embed="rId4"/>
          <a:stretch>
            <a:fillRect/>
          </a:stretch>
        </p:blipFill>
        <p:spPr>
          <a:xfrm>
            <a:off x="4788539" y="95267"/>
            <a:ext cx="2370250" cy="4989674"/>
          </a:xfrm>
          <a:prstGeom prst="rect">
            <a:avLst/>
          </a:prstGeom>
          <a:ln>
            <a:solidFill>
              <a:schemeClr val="tx1"/>
            </a:solidFill>
          </a:ln>
        </p:spPr>
      </p:pic>
    </p:spTree>
    <p:extLst>
      <p:ext uri="{BB962C8B-B14F-4D97-AF65-F5344CB8AC3E}">
        <p14:creationId xmlns:p14="http://schemas.microsoft.com/office/powerpoint/2010/main" val="3311002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a:t>Cấu</a:t>
              </a:r>
              <a:r>
                <a:rPr lang="en-US" dirty="0"/>
                <a:t> </a:t>
              </a:r>
              <a:r>
                <a:rPr lang="en-US" dirty="0" err="1"/>
                <a:t>trúc</a:t>
              </a:r>
              <a:r>
                <a:rPr lang="en-US" dirty="0"/>
                <a:t> </a:t>
              </a:r>
              <a:r>
                <a:rPr lang="en-US" dirty="0" err="1"/>
                <a:t>của</a:t>
              </a:r>
              <a:r>
                <a:rPr lang="en-US" dirty="0"/>
                <a:t> </a:t>
              </a:r>
              <a:r>
                <a:rPr lang="en-US" dirty="0" err="1"/>
                <a:t>một</a:t>
              </a:r>
              <a:r>
                <a:rPr lang="en-US" dirty="0"/>
                <a:t> </a:t>
              </a:r>
              <a:r>
                <a:rPr lang="en-US" dirty="0" err="1"/>
                <a:t>dự</a:t>
              </a:r>
              <a:r>
                <a:rPr lang="en-US" dirty="0"/>
                <a:t> </a:t>
              </a:r>
              <a:r>
                <a:rPr lang="en-US" dirty="0" err="1"/>
                <a:t>án</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244918" cy="618488"/>
            <a:chOff x="-180109" y="-1"/>
            <a:chExt cx="2933001" cy="618488"/>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7"/>
              <a:ext cx="2770205" cy="523220"/>
            </a:xfrm>
            <a:prstGeom prst="rect">
              <a:avLst/>
            </a:prstGeom>
            <a:noFill/>
          </p:spPr>
          <p:txBody>
            <a:bodyPr wrap="square" rtlCol="0">
              <a:spAutoFit/>
            </a:bodyPr>
            <a:lstStyle/>
            <a:p>
              <a:r>
                <a:rPr lang="en-US" i="1" dirty="0" smtClean="0">
                  <a:solidFill>
                    <a:schemeClr val="bg1"/>
                  </a:solidFill>
                </a:rPr>
                <a:t>5.2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chức</a:t>
              </a:r>
              <a:r>
                <a:rPr lang="en-US" i="1" dirty="0" smtClean="0">
                  <a:solidFill>
                    <a:schemeClr val="bg1"/>
                  </a:solidFill>
                </a:rPr>
                <a:t> </a:t>
              </a:r>
              <a:r>
                <a:rPr lang="en-US" i="1" dirty="0" err="1" smtClean="0">
                  <a:solidFill>
                    <a:schemeClr val="bg1"/>
                  </a:solidFill>
                </a:rPr>
                <a:t>năng</a:t>
              </a:r>
              <a:r>
                <a:rPr lang="en-US" i="1" dirty="0" smtClean="0">
                  <a:solidFill>
                    <a:schemeClr val="bg1"/>
                  </a:solidFill>
                </a:rPr>
                <a:t> </a:t>
              </a:r>
              <a:r>
                <a:rPr lang="en-US" i="1" dirty="0" err="1" smtClean="0">
                  <a:solidFill>
                    <a:schemeClr val="bg1"/>
                  </a:solidFill>
                </a:rPr>
                <a:t>chính</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402784" y="1703081"/>
            <a:ext cx="6472989" cy="2427895"/>
          </a:xfrm>
          <a:prstGeom prst="rect">
            <a:avLst/>
          </a:prstGeom>
          <a:ln>
            <a:solidFill>
              <a:schemeClr val="tx1"/>
            </a:solidFill>
          </a:ln>
        </p:spPr>
      </p:pic>
    </p:spTree>
    <p:extLst>
      <p:ext uri="{BB962C8B-B14F-4D97-AF65-F5344CB8AC3E}">
        <p14:creationId xmlns:p14="http://schemas.microsoft.com/office/powerpoint/2010/main" val="2262137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046440"/>
          </a:xfrm>
          <a:prstGeom prst="rect">
            <a:avLst/>
          </a:prstGeom>
          <a:noFill/>
        </p:spPr>
        <p:txBody>
          <a:bodyPr wrap="square" rtlCol="0">
            <a:spAutoFit/>
          </a:bodyPr>
          <a:lstStyle/>
          <a:p>
            <a:pPr lvl="0"/>
            <a:r>
              <a:rPr lang="en-US" sz="1600" b="1" dirty="0" err="1">
                <a:latin typeface="Calibri" panose="020F0502020204030204" pitchFamily="34" charset="0"/>
                <a:cs typeface="Calibri" panose="020F0502020204030204" pitchFamily="34" charset="0"/>
              </a:rPr>
              <a:t>Tạo</a:t>
            </a:r>
            <a:r>
              <a:rPr lang="en-US" sz="1600" b="1" dirty="0">
                <a:latin typeface="Calibri" panose="020F0502020204030204" pitchFamily="34" charset="0"/>
                <a:cs typeface="Calibri" panose="020F0502020204030204" pitchFamily="34" charset="0"/>
              </a:rPr>
              <a:t> test case </a:t>
            </a:r>
            <a:r>
              <a:rPr lang="en-US" sz="1600" b="1" dirty="0" err="1">
                <a:latin typeface="Calibri" panose="020F0502020204030204" pitchFamily="34" charset="0"/>
                <a:cs typeface="Calibri" panose="020F0502020204030204" pitchFamily="34" charset="0"/>
              </a:rPr>
              <a:t>trên</a:t>
            </a:r>
            <a:r>
              <a:rPr lang="en-US" sz="1600" b="1" dirty="0">
                <a:latin typeface="Calibri" panose="020F0502020204030204" pitchFamily="34" charset="0"/>
                <a:cs typeface="Calibri" panose="020F0502020204030204" pitchFamily="34" charset="0"/>
              </a:rPr>
              <a:t> </a:t>
            </a:r>
            <a:r>
              <a:rPr lang="en-US" sz="1600" b="1" dirty="0" smtClean="0">
                <a:latin typeface="Calibri" panose="020F0502020204030204" pitchFamily="34" charset="0"/>
                <a:cs typeface="Calibri" panose="020F0502020204030204" pitchFamily="34" charset="0"/>
              </a:rPr>
              <a:t>IDE:</a:t>
            </a:r>
          </a:p>
          <a:p>
            <a:pPr lvl="0"/>
            <a:endParaRPr lang="en-US" sz="1600" b="1" dirty="0" smtClean="0">
              <a:latin typeface="Calibri" panose="020F0502020204030204" pitchFamily="34" charset="0"/>
              <a:cs typeface="Calibri" panose="020F0502020204030204" pitchFamily="34" charset="0"/>
            </a:endParaRPr>
          </a:p>
          <a:p>
            <a:r>
              <a:rPr lang="en-US" dirty="0" err="1"/>
              <a:t>Các</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tạo</a:t>
            </a:r>
            <a:r>
              <a:rPr lang="en-US" dirty="0"/>
              <a:t> Folder </a:t>
            </a:r>
            <a:r>
              <a:rPr lang="en-US" dirty="0" err="1"/>
              <a:t>chứa</a:t>
            </a:r>
            <a:r>
              <a:rPr lang="en-US" dirty="0"/>
              <a:t> test case </a:t>
            </a:r>
            <a:r>
              <a:rPr lang="en-US" dirty="0" err="1"/>
              <a:t>trước</a:t>
            </a:r>
            <a:r>
              <a:rPr lang="en-US" dirty="0"/>
              <a:t> </a:t>
            </a:r>
            <a:r>
              <a:rPr lang="en-US" dirty="0" err="1"/>
              <a:t>cho</a:t>
            </a:r>
            <a:r>
              <a:rPr lang="en-US" dirty="0"/>
              <a:t> </a:t>
            </a:r>
            <a:r>
              <a:rPr lang="en-US" dirty="0" err="1"/>
              <a:t>gọn</a:t>
            </a:r>
            <a:r>
              <a:rPr lang="en-US" dirty="0"/>
              <a:t> </a:t>
            </a:r>
            <a:r>
              <a:rPr lang="en-US" dirty="0" err="1" smtClean="0"/>
              <a:t>gàng</a:t>
            </a:r>
            <a:endParaRPr lang="en-US" dirty="0"/>
          </a:p>
          <a:p>
            <a:pPr lvl="0"/>
            <a:endParaRPr lang="en-US" sz="1600" dirty="0">
              <a:latin typeface="Calibri" panose="020F0502020204030204" pitchFamily="34" charset="0"/>
              <a:cs typeface="Calibri" panose="020F0502020204030204" pitchFamily="34" charset="0"/>
            </a:endParaRPr>
          </a:p>
        </p:txBody>
      </p:sp>
      <p:pic>
        <p:nvPicPr>
          <p:cNvPr id="19" name="Picture 18"/>
          <p:cNvPicPr/>
          <p:nvPr/>
        </p:nvPicPr>
        <p:blipFill>
          <a:blip r:embed="rId4"/>
          <a:stretch>
            <a:fillRect/>
          </a:stretch>
        </p:blipFill>
        <p:spPr>
          <a:xfrm>
            <a:off x="1538931" y="1746367"/>
            <a:ext cx="5943600" cy="3166745"/>
          </a:xfrm>
          <a:prstGeom prst="rect">
            <a:avLst/>
          </a:prstGeom>
          <a:ln>
            <a:solidFill>
              <a:schemeClr val="tx1"/>
            </a:solidFill>
          </a:ln>
        </p:spPr>
      </p:pic>
    </p:spTree>
    <p:extLst>
      <p:ext uri="{BB962C8B-B14F-4D97-AF65-F5344CB8AC3E}">
        <p14:creationId xmlns:p14="http://schemas.microsoft.com/office/powerpoint/2010/main" val="4013680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p:cNvPicPr/>
          <p:nvPr/>
        </p:nvPicPr>
        <p:blipFill>
          <a:blip r:embed="rId4"/>
          <a:stretch>
            <a:fillRect/>
          </a:stretch>
        </p:blipFill>
        <p:spPr>
          <a:xfrm>
            <a:off x="1372763" y="1084493"/>
            <a:ext cx="6701589" cy="3848468"/>
          </a:xfrm>
          <a:prstGeom prst="rect">
            <a:avLst/>
          </a:prstGeom>
          <a:ln>
            <a:solidFill>
              <a:schemeClr val="tx1"/>
            </a:solidFill>
          </a:ln>
        </p:spPr>
      </p:pic>
    </p:spTree>
    <p:extLst>
      <p:ext uri="{BB962C8B-B14F-4D97-AF65-F5344CB8AC3E}">
        <p14:creationId xmlns:p14="http://schemas.microsoft.com/office/powerpoint/2010/main" val="284139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2245263" y="17453"/>
            <a:ext cx="4653624"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latin typeface="Calibri" panose="020F0502020204030204" pitchFamily="34" charset="0"/>
                <a:cs typeface="Calibri" panose="020F0502020204030204" pitchFamily="34" charset="0"/>
              </a:rPr>
              <a:t>MỤC LỤC</a:t>
            </a:r>
            <a:endParaRPr dirty="0">
              <a:solidFill>
                <a:schemeClr val="accent1"/>
              </a:solidFill>
              <a:latin typeface="Calibri" panose="020F0502020204030204" pitchFamily="34" charset="0"/>
              <a:cs typeface="Calibri" panose="020F0502020204030204" pitchFamily="34" charset="0"/>
            </a:endParaRPr>
          </a:p>
        </p:txBody>
      </p:sp>
      <p:grpSp>
        <p:nvGrpSpPr>
          <p:cNvPr id="63" name="Group 62">
            <a:extLst>
              <a:ext uri="{FF2B5EF4-FFF2-40B4-BE49-F238E27FC236}">
                <a16:creationId xmlns:a16="http://schemas.microsoft.com/office/drawing/2014/main" id="{9556E45D-78FB-44FF-850D-4FF377575B1A}"/>
              </a:ext>
            </a:extLst>
          </p:cNvPr>
          <p:cNvGrpSpPr/>
          <p:nvPr/>
        </p:nvGrpSpPr>
        <p:grpSpPr>
          <a:xfrm>
            <a:off x="791823" y="1753525"/>
            <a:ext cx="2988348" cy="660822"/>
            <a:chOff x="704675" y="970694"/>
            <a:chExt cx="2988348" cy="660822"/>
          </a:xfrm>
        </p:grpSpPr>
        <p:sp>
          <p:nvSpPr>
            <p:cNvPr id="52" name="Google Shape;178;p35">
              <a:extLst>
                <a:ext uri="{FF2B5EF4-FFF2-40B4-BE49-F238E27FC236}">
                  <a16:creationId xmlns:a16="http://schemas.microsoft.com/office/drawing/2014/main" id="{D5B8443C-E626-4BB8-889B-1CC5A5E5C55C}"/>
                </a:ext>
              </a:extLst>
            </p:cNvPr>
            <p:cNvSpPr txBox="1">
              <a:spLocks/>
            </p:cNvSpPr>
            <p:nvPr/>
          </p:nvSpPr>
          <p:spPr>
            <a:xfrm>
              <a:off x="1391755" y="1053716"/>
              <a:ext cx="2301268"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thiệu</a:t>
              </a:r>
              <a:r>
                <a:rPr lang="en-US" dirty="0">
                  <a:latin typeface="Calibri" panose="020F0502020204030204" pitchFamily="34" charset="0"/>
                  <a:cs typeface="Calibri" panose="020F0502020204030204" pitchFamily="34" charset="0"/>
                </a:rPr>
                <a:t> tool IDE</a:t>
              </a:r>
            </a:p>
          </p:txBody>
        </p:sp>
        <p:sp>
          <p:nvSpPr>
            <p:cNvPr id="60" name="TextBox 59">
              <a:extLst>
                <a:ext uri="{FF2B5EF4-FFF2-40B4-BE49-F238E27FC236}">
                  <a16:creationId xmlns:a16="http://schemas.microsoft.com/office/drawing/2014/main" id="{C91DBA04-EC9F-49F3-94F2-4260C24D1014}"/>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a:solidFill>
                    <a:schemeClr val="accent5">
                      <a:lumMod val="50000"/>
                    </a:schemeClr>
                  </a:solidFill>
                </a:rPr>
                <a:t>01</a:t>
              </a:r>
            </a:p>
          </p:txBody>
        </p:sp>
        <p:cxnSp>
          <p:nvCxnSpPr>
            <p:cNvPr id="107" name="Google Shape;194;p36">
              <a:extLst>
                <a:ext uri="{FF2B5EF4-FFF2-40B4-BE49-F238E27FC236}">
                  <a16:creationId xmlns:a16="http://schemas.microsoft.com/office/drawing/2014/main" id="{7E4F6642-999E-43F8-B40B-0294F3DFCD81}"/>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15" name="Group 114">
            <a:extLst>
              <a:ext uri="{FF2B5EF4-FFF2-40B4-BE49-F238E27FC236}">
                <a16:creationId xmlns:a16="http://schemas.microsoft.com/office/drawing/2014/main" id="{D53478CF-2E58-414E-865E-2B53BA72742B}"/>
              </a:ext>
            </a:extLst>
          </p:cNvPr>
          <p:cNvGrpSpPr/>
          <p:nvPr/>
        </p:nvGrpSpPr>
        <p:grpSpPr>
          <a:xfrm>
            <a:off x="791823" y="2786002"/>
            <a:ext cx="3174956" cy="660822"/>
            <a:chOff x="704675" y="970694"/>
            <a:chExt cx="3174956" cy="660822"/>
          </a:xfrm>
        </p:grpSpPr>
        <p:sp>
          <p:nvSpPr>
            <p:cNvPr id="116"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Hướng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dẫn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đặt</a:t>
              </a:r>
              <a:r>
                <a:rPr lang="en-US" dirty="0">
                  <a:latin typeface="Calibri" panose="020F0502020204030204" pitchFamily="34" charset="0"/>
                  <a:cs typeface="Calibri" panose="020F0502020204030204" pitchFamily="34" charset="0"/>
                </a:rPr>
                <a:t> tool</a:t>
              </a:r>
            </a:p>
          </p:txBody>
        </p:sp>
        <p:sp>
          <p:nvSpPr>
            <p:cNvPr id="117" name="TextBox 116">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a:solidFill>
                    <a:schemeClr val="accent5">
                      <a:lumMod val="50000"/>
                    </a:schemeClr>
                  </a:solidFill>
                </a:rPr>
                <a:t>03</a:t>
              </a:r>
            </a:p>
          </p:txBody>
        </p:sp>
        <p:cxnSp>
          <p:nvCxnSpPr>
            <p:cNvPr id="118"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19" name="Group 118">
            <a:extLst>
              <a:ext uri="{FF2B5EF4-FFF2-40B4-BE49-F238E27FC236}">
                <a16:creationId xmlns:a16="http://schemas.microsoft.com/office/drawing/2014/main" id="{B2CB5C37-58F7-4300-936B-09FB8ABFE42E}"/>
              </a:ext>
            </a:extLst>
          </p:cNvPr>
          <p:cNvGrpSpPr/>
          <p:nvPr/>
        </p:nvGrpSpPr>
        <p:grpSpPr>
          <a:xfrm>
            <a:off x="5494554" y="1753525"/>
            <a:ext cx="2988348" cy="660822"/>
            <a:chOff x="704675" y="970694"/>
            <a:chExt cx="2988348" cy="660822"/>
          </a:xfrm>
        </p:grpSpPr>
        <p:sp>
          <p:nvSpPr>
            <p:cNvPr id="120" name="Google Shape;178;p35">
              <a:extLst>
                <a:ext uri="{FF2B5EF4-FFF2-40B4-BE49-F238E27FC236}">
                  <a16:creationId xmlns:a16="http://schemas.microsoft.com/office/drawing/2014/main" id="{C61DCCAE-0445-4369-968C-FF9A986B7A85}"/>
                </a:ext>
              </a:extLst>
            </p:cNvPr>
            <p:cNvSpPr txBox="1">
              <a:spLocks/>
            </p:cNvSpPr>
            <p:nvPr/>
          </p:nvSpPr>
          <p:spPr>
            <a:xfrm>
              <a:off x="1391755" y="1053716"/>
              <a:ext cx="2301268"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loại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thử</a:t>
              </a:r>
              <a:endParaRPr lang="en-US" dirty="0">
                <a:latin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FD737B48-AA86-45C5-8F79-7D1EB253E11B}"/>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a:solidFill>
                    <a:schemeClr val="accent5">
                      <a:lumMod val="50000"/>
                    </a:schemeClr>
                  </a:solidFill>
                </a:rPr>
                <a:t>02</a:t>
              </a:r>
            </a:p>
          </p:txBody>
        </p:sp>
        <p:cxnSp>
          <p:nvCxnSpPr>
            <p:cNvPr id="122" name="Google Shape;194;p36">
              <a:extLst>
                <a:ext uri="{FF2B5EF4-FFF2-40B4-BE49-F238E27FC236}">
                  <a16:creationId xmlns:a16="http://schemas.microsoft.com/office/drawing/2014/main" id="{E6EE9E08-E059-44AD-B69C-F8B51D49A244}"/>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5" name="Group 14"/>
          <p:cNvGrpSpPr/>
          <p:nvPr/>
        </p:nvGrpSpPr>
        <p:grpSpPr>
          <a:xfrm>
            <a:off x="7875773" y="11057"/>
            <a:ext cx="1196781" cy="615297"/>
            <a:chOff x="7875773" y="11057"/>
            <a:chExt cx="1196781" cy="615297"/>
          </a:xfrm>
        </p:grpSpPr>
        <p:sp>
          <p:nvSpPr>
            <p:cNvPr id="16" name="Rectangle 1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D53478CF-2E58-414E-865E-2B53BA72742B}"/>
              </a:ext>
            </a:extLst>
          </p:cNvPr>
          <p:cNvGrpSpPr/>
          <p:nvPr/>
        </p:nvGrpSpPr>
        <p:grpSpPr>
          <a:xfrm>
            <a:off x="5494554" y="2771511"/>
            <a:ext cx="3174956" cy="660822"/>
            <a:chOff x="704675" y="970694"/>
            <a:chExt cx="3174956" cy="660822"/>
          </a:xfrm>
        </p:grpSpPr>
        <p:sp>
          <p:nvSpPr>
            <p:cNvPr id="19"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IDE</a:t>
              </a:r>
            </a:p>
          </p:txBody>
        </p:sp>
        <p:sp>
          <p:nvSpPr>
            <p:cNvPr id="20" name="TextBox 19">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smtClean="0">
                  <a:solidFill>
                    <a:schemeClr val="accent5">
                      <a:lumMod val="50000"/>
                    </a:schemeClr>
                  </a:solidFill>
                </a:rPr>
                <a:t>04</a:t>
              </a:r>
              <a:endParaRPr lang="en-US" dirty="0">
                <a:solidFill>
                  <a:schemeClr val="accent5">
                    <a:lumMod val="50000"/>
                  </a:schemeClr>
                </a:solidFill>
              </a:endParaRPr>
            </a:p>
          </p:txBody>
        </p:sp>
        <p:cxnSp>
          <p:nvCxnSpPr>
            <p:cNvPr id="21"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22" name="Group 21">
            <a:extLst>
              <a:ext uri="{FF2B5EF4-FFF2-40B4-BE49-F238E27FC236}">
                <a16:creationId xmlns:a16="http://schemas.microsoft.com/office/drawing/2014/main" id="{D53478CF-2E58-414E-865E-2B53BA72742B}"/>
              </a:ext>
            </a:extLst>
          </p:cNvPr>
          <p:cNvGrpSpPr/>
          <p:nvPr/>
        </p:nvGrpSpPr>
        <p:grpSpPr>
          <a:xfrm>
            <a:off x="2973803" y="3908163"/>
            <a:ext cx="3174956" cy="660822"/>
            <a:chOff x="704675" y="970694"/>
            <a:chExt cx="3174956" cy="660822"/>
          </a:xfrm>
        </p:grpSpPr>
        <p:sp>
          <p:nvSpPr>
            <p:cNvPr id="23"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Hướng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dẫn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tạo</a:t>
              </a:r>
              <a:r>
                <a:rPr lang="en-US" dirty="0">
                  <a:latin typeface="Calibri" panose="020F0502020204030204" pitchFamily="34" charset="0"/>
                  <a:cs typeface="Calibri" panose="020F0502020204030204" pitchFamily="34" charset="0"/>
                </a:rPr>
                <a:t> project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record test case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IDE</a:t>
              </a:r>
            </a:p>
          </p:txBody>
        </p:sp>
        <p:sp>
          <p:nvSpPr>
            <p:cNvPr id="24" name="TextBox 23">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smtClean="0">
                  <a:solidFill>
                    <a:schemeClr val="accent5">
                      <a:lumMod val="50000"/>
                    </a:schemeClr>
                  </a:solidFill>
                </a:rPr>
                <a:t>05</a:t>
              </a:r>
              <a:endParaRPr lang="en-US" dirty="0">
                <a:solidFill>
                  <a:schemeClr val="accent5">
                    <a:lumMod val="50000"/>
                  </a:schemeClr>
                </a:solidFill>
              </a:endParaRPr>
            </a:p>
          </p:txBody>
        </p:sp>
        <p:cxnSp>
          <p:nvCxnSpPr>
            <p:cNvPr id="25"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spTree>
    <p:extLst>
      <p:ext uri="{BB962C8B-B14F-4D97-AF65-F5344CB8AC3E}">
        <p14:creationId xmlns:p14="http://schemas.microsoft.com/office/powerpoint/2010/main" val="53937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769441"/>
          </a:xfrm>
          <a:prstGeom prst="rect">
            <a:avLst/>
          </a:prstGeom>
          <a:noFill/>
        </p:spPr>
        <p:txBody>
          <a:bodyPr wrap="square" rtlCol="0">
            <a:spAutoFit/>
          </a:bodyPr>
          <a:lstStyle/>
          <a:p>
            <a:pPr lvl="0"/>
            <a:r>
              <a:rPr lang="en-US" dirty="0" err="1"/>
              <a:t>Sau</a:t>
            </a:r>
            <a:r>
              <a:rPr lang="en-US" dirty="0"/>
              <a:t> </a:t>
            </a:r>
            <a:r>
              <a:rPr lang="en-US" dirty="0" err="1"/>
              <a:t>khi</a:t>
            </a:r>
            <a:r>
              <a:rPr lang="en-US" dirty="0"/>
              <a:t> </a:t>
            </a:r>
            <a:r>
              <a:rPr lang="en-US" dirty="0" err="1"/>
              <a:t>tạo</a:t>
            </a:r>
            <a:r>
              <a:rPr lang="en-US" dirty="0"/>
              <a:t> Folder </a:t>
            </a:r>
            <a:r>
              <a:rPr lang="en-US" dirty="0" err="1"/>
              <a:t>thành</a:t>
            </a:r>
            <a:r>
              <a:rPr lang="en-US" dirty="0"/>
              <a:t> </a:t>
            </a:r>
            <a:r>
              <a:rPr lang="en-US" dirty="0" err="1"/>
              <a:t>công</a:t>
            </a:r>
            <a:r>
              <a:rPr lang="en-US" dirty="0"/>
              <a:t> </a:t>
            </a:r>
            <a:r>
              <a:rPr lang="en-US" dirty="0" err="1"/>
              <a:t>thì</a:t>
            </a:r>
            <a:r>
              <a:rPr lang="en-US" dirty="0"/>
              <a:t> </a:t>
            </a:r>
            <a:r>
              <a:rPr lang="en-US" dirty="0" err="1"/>
              <a:t>các</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chỉnh</a:t>
            </a:r>
            <a:r>
              <a:rPr lang="en-US" dirty="0"/>
              <a:t> </a:t>
            </a:r>
            <a:r>
              <a:rPr lang="en-US" dirty="0" err="1"/>
              <a:t>sửa</a:t>
            </a:r>
            <a:r>
              <a:rPr lang="en-US" dirty="0"/>
              <a:t> </a:t>
            </a:r>
            <a:r>
              <a:rPr lang="en-US" dirty="0" err="1"/>
              <a:t>tên</a:t>
            </a:r>
            <a:r>
              <a:rPr lang="en-US" dirty="0"/>
              <a:t> </a:t>
            </a:r>
            <a:r>
              <a:rPr lang="en-US" dirty="0" err="1"/>
              <a:t>hoặc</a:t>
            </a:r>
            <a:r>
              <a:rPr lang="en-US" dirty="0"/>
              <a:t> </a:t>
            </a:r>
            <a:r>
              <a:rPr lang="en-US" dirty="0" err="1"/>
              <a:t>xoá</a:t>
            </a:r>
            <a:r>
              <a:rPr lang="en-US" dirty="0"/>
              <a:t> </a:t>
            </a:r>
            <a:r>
              <a:rPr lang="en-US" dirty="0" err="1"/>
              <a:t>tạo</a:t>
            </a:r>
            <a:r>
              <a:rPr lang="en-US" dirty="0"/>
              <a:t> </a:t>
            </a:r>
            <a:r>
              <a:rPr lang="en-US" dirty="0" err="1"/>
              <a:t>lại</a:t>
            </a:r>
            <a:r>
              <a:rPr lang="en-US" dirty="0"/>
              <a:t> </a:t>
            </a:r>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4"/>
          <a:stretch>
            <a:fillRect/>
          </a:stretch>
        </p:blipFill>
        <p:spPr>
          <a:xfrm>
            <a:off x="1454710" y="1274707"/>
            <a:ext cx="6336842" cy="3397352"/>
          </a:xfrm>
          <a:prstGeom prst="rect">
            <a:avLst/>
          </a:prstGeom>
          <a:ln>
            <a:solidFill>
              <a:schemeClr val="tx1"/>
            </a:solidFill>
          </a:ln>
        </p:spPr>
      </p:pic>
    </p:spTree>
    <p:extLst>
      <p:ext uri="{BB962C8B-B14F-4D97-AF65-F5344CB8AC3E}">
        <p14:creationId xmlns:p14="http://schemas.microsoft.com/office/powerpoint/2010/main" val="171636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879380" y="853022"/>
            <a:ext cx="6279409" cy="553998"/>
          </a:xfrm>
          <a:prstGeom prst="rect">
            <a:avLst/>
          </a:prstGeom>
          <a:noFill/>
        </p:spPr>
        <p:txBody>
          <a:bodyPr wrap="square" rtlCol="0">
            <a:spAutoFit/>
          </a:bodyPr>
          <a:lstStyle/>
          <a:p>
            <a:pPr lvl="0"/>
            <a:r>
              <a:rPr lang="en-US" dirty="0" err="1"/>
              <a:t>Tiếp</a:t>
            </a:r>
            <a:r>
              <a:rPr lang="en-US" dirty="0"/>
              <a:t> </a:t>
            </a:r>
            <a:r>
              <a:rPr lang="en-US" dirty="0" err="1"/>
              <a:t>theo</a:t>
            </a:r>
            <a:r>
              <a:rPr lang="en-US" dirty="0"/>
              <a:t> </a:t>
            </a:r>
            <a:r>
              <a:rPr lang="en-US" dirty="0" err="1"/>
              <a:t>chúng</a:t>
            </a:r>
            <a:r>
              <a:rPr lang="en-US" dirty="0"/>
              <a:t> ta </a:t>
            </a:r>
            <a:r>
              <a:rPr lang="en-US" dirty="0" err="1"/>
              <a:t>tạo</a:t>
            </a:r>
            <a:r>
              <a:rPr lang="en-US" dirty="0"/>
              <a:t> test case </a:t>
            </a:r>
            <a:r>
              <a:rPr lang="en-US" dirty="0" err="1"/>
              <a:t>trong</a:t>
            </a:r>
            <a:r>
              <a:rPr lang="en-US" dirty="0"/>
              <a:t> folder </a:t>
            </a:r>
            <a:r>
              <a:rPr lang="en-US" dirty="0" err="1"/>
              <a:t>vừa</a:t>
            </a:r>
            <a:r>
              <a:rPr lang="en-US" dirty="0"/>
              <a:t> </a:t>
            </a:r>
            <a:r>
              <a:rPr lang="en-US" dirty="0" err="1"/>
              <a:t>tạo</a:t>
            </a:r>
            <a:r>
              <a:rPr lang="en-US" dirty="0"/>
              <a:t> </a:t>
            </a:r>
            <a:r>
              <a:rPr lang="en-US" dirty="0" err="1"/>
              <a:t>trên</a:t>
            </a:r>
            <a:endParaRPr lang="en-US" dirty="0"/>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4"/>
          <a:stretch>
            <a:fillRect/>
          </a:stretch>
        </p:blipFill>
        <p:spPr>
          <a:xfrm>
            <a:off x="1353677" y="1274707"/>
            <a:ext cx="6522096" cy="3442591"/>
          </a:xfrm>
          <a:prstGeom prst="rect">
            <a:avLst/>
          </a:prstGeom>
          <a:ln>
            <a:solidFill>
              <a:schemeClr val="tx1"/>
            </a:solidFill>
          </a:ln>
        </p:spPr>
      </p:pic>
    </p:spTree>
    <p:extLst>
      <p:ext uri="{BB962C8B-B14F-4D97-AF65-F5344CB8AC3E}">
        <p14:creationId xmlns:p14="http://schemas.microsoft.com/office/powerpoint/2010/main" val="23462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879380" y="853022"/>
            <a:ext cx="6279409" cy="553998"/>
          </a:xfrm>
          <a:prstGeom prst="rect">
            <a:avLst/>
          </a:prstGeom>
          <a:noFill/>
        </p:spPr>
        <p:txBody>
          <a:bodyPr wrap="square" rtlCol="0">
            <a:spAutoFit/>
          </a:bodyPr>
          <a:lstStyle/>
          <a:p>
            <a:r>
              <a:rPr lang="en-US" dirty="0">
                <a:solidFill>
                  <a:schemeClr val="accent1"/>
                </a:solidFill>
              </a:rPr>
              <a:t>Note: </a:t>
            </a:r>
            <a:r>
              <a:rPr lang="en-US" dirty="0" err="1"/>
              <a:t>Đặt</a:t>
            </a:r>
            <a:r>
              <a:rPr lang="en-US" dirty="0"/>
              <a:t> </a:t>
            </a:r>
            <a:r>
              <a:rPr lang="en-US" dirty="0" err="1"/>
              <a:t>tên</a:t>
            </a:r>
            <a:r>
              <a:rPr lang="en-US" dirty="0"/>
              <a:t> test case </a:t>
            </a:r>
            <a:r>
              <a:rPr lang="en-US" dirty="0" err="1"/>
              <a:t>giống</a:t>
            </a:r>
            <a:r>
              <a:rPr lang="en-US" dirty="0"/>
              <a:t> file test case manual </a:t>
            </a:r>
          </a:p>
          <a:p>
            <a:pPr lvl="0"/>
            <a:endParaRPr lang="en-US" sz="1600" dirty="0">
              <a:latin typeface="Calibri" panose="020F0502020204030204" pitchFamily="34" charset="0"/>
              <a:cs typeface="Calibri" panose="020F0502020204030204" pitchFamily="34" charset="0"/>
            </a:endParaRPr>
          </a:p>
        </p:txBody>
      </p:sp>
      <p:pic>
        <p:nvPicPr>
          <p:cNvPr id="20" name="Picture 19"/>
          <p:cNvPicPr/>
          <p:nvPr/>
        </p:nvPicPr>
        <p:blipFill>
          <a:blip r:embed="rId4"/>
          <a:stretch>
            <a:fillRect/>
          </a:stretch>
        </p:blipFill>
        <p:spPr>
          <a:xfrm>
            <a:off x="1431809" y="1407020"/>
            <a:ext cx="6642543" cy="3230780"/>
          </a:xfrm>
          <a:prstGeom prst="rect">
            <a:avLst/>
          </a:prstGeom>
          <a:ln>
            <a:solidFill>
              <a:schemeClr val="tx1"/>
            </a:solidFill>
          </a:ln>
        </p:spPr>
      </p:pic>
    </p:spTree>
    <p:extLst>
      <p:ext uri="{BB962C8B-B14F-4D97-AF65-F5344CB8AC3E}">
        <p14:creationId xmlns:p14="http://schemas.microsoft.com/office/powerpoint/2010/main" val="1244162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754326"/>
          </a:xfrm>
          <a:prstGeom prst="rect">
            <a:avLst/>
          </a:prstGeom>
          <a:noFill/>
        </p:spPr>
        <p:txBody>
          <a:bodyPr wrap="square" rtlCol="0">
            <a:spAutoFit/>
          </a:bodyPr>
          <a:lstStyle/>
          <a:p>
            <a:r>
              <a:rPr lang="en-US" sz="1800" b="1" dirty="0" err="1">
                <a:latin typeface="Calibri" panose="020F0502020204030204" pitchFamily="34" charset="0"/>
                <a:cs typeface="Calibri" panose="020F0502020204030204" pitchFamily="34" charset="0"/>
              </a:rPr>
              <a:t>Sau</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khi</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tạo</a:t>
            </a:r>
            <a:r>
              <a:rPr lang="en-US" sz="1800" b="1" dirty="0">
                <a:latin typeface="Calibri" panose="020F0502020204030204" pitchFamily="34" charset="0"/>
                <a:cs typeface="Calibri" panose="020F0502020204030204" pitchFamily="34" charset="0"/>
              </a:rPr>
              <a:t> test case </a:t>
            </a:r>
            <a:r>
              <a:rPr lang="en-US" sz="1800" b="1" dirty="0" err="1">
                <a:latin typeface="Calibri" panose="020F0502020204030204" pitchFamily="34" charset="0"/>
                <a:cs typeface="Calibri" panose="020F0502020204030204" pitchFamily="34" charset="0"/>
              </a:rPr>
              <a:t>thành</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công</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thì</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các</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bạn</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thấy</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nó</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có</a:t>
            </a:r>
            <a:r>
              <a:rPr lang="en-US" sz="1800" b="1" dirty="0">
                <a:latin typeface="Calibri" panose="020F0502020204030204" pitchFamily="34" charset="0"/>
                <a:cs typeface="Calibri" panose="020F0502020204030204" pitchFamily="34" charset="0"/>
              </a:rPr>
              <a:t> 3 </a:t>
            </a:r>
            <a:r>
              <a:rPr lang="en-US" sz="1800" b="1" dirty="0" err="1">
                <a:latin typeface="Calibri" panose="020F0502020204030204" pitchFamily="34" charset="0"/>
                <a:cs typeface="Calibri" panose="020F0502020204030204" pitchFamily="34" charset="0"/>
              </a:rPr>
              <a:t>vùng</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chính</a:t>
            </a:r>
            <a:r>
              <a:rPr lang="en-US" sz="1800" b="1" dirty="0" smtClean="0">
                <a:latin typeface="Calibri" panose="020F0502020204030204" pitchFamily="34" charset="0"/>
                <a:cs typeface="Calibri" panose="020F0502020204030204" pitchFamily="34" charset="0"/>
              </a:rPr>
              <a:t>.</a:t>
            </a:r>
            <a:endParaRPr lang="en-US" dirty="0"/>
          </a:p>
          <a:p>
            <a:pPr lvl="0"/>
            <a:r>
              <a:rPr lang="en-US" dirty="0">
                <a:latin typeface="Calibri" panose="020F0502020204030204" pitchFamily="34" charset="0"/>
                <a:cs typeface="Calibri" panose="020F0502020204030204" pitchFamily="34" charset="0"/>
              </a:rPr>
              <a:t>Setup: </a:t>
            </a:r>
            <a:r>
              <a:rPr lang="en-US" dirty="0" err="1">
                <a:latin typeface="Calibri" panose="020F0502020204030204" pitchFamily="34" charset="0"/>
                <a:cs typeface="Calibri" panose="020F0502020204030204" pitchFamily="34" charset="0"/>
              </a:rPr>
              <a:t>vùng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khởi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Browser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lựa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Main Execution: </a:t>
            </a:r>
            <a:r>
              <a:rPr lang="en-US" dirty="0" err="1">
                <a:latin typeface="Calibri" panose="020F0502020204030204" pitchFamily="34" charset="0"/>
                <a:cs typeface="Calibri" panose="020F0502020204030204" pitchFamily="34" charset="0"/>
              </a:rPr>
              <a:t>vùng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record </a:t>
            </a:r>
            <a:r>
              <a:rPr lang="en-US" dirty="0" err="1">
                <a:latin typeface="Calibri" panose="020F0502020204030204" pitchFamily="34" charset="0"/>
                <a:cs typeface="Calibri" panose="020F0502020204030204" pitchFamily="34" charset="0"/>
              </a:rPr>
              <a:t>xong</a:t>
            </a:r>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Tear Down: </a:t>
            </a:r>
            <a:r>
              <a:rPr lang="en-US" dirty="0" err="1">
                <a:latin typeface="Calibri" panose="020F0502020204030204" pitchFamily="34" charset="0"/>
                <a:cs typeface="Calibri" panose="020F0502020204030204" pitchFamily="34" charset="0"/>
              </a:rPr>
              <a:t>vùng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đóng</a:t>
            </a:r>
            <a:r>
              <a:rPr lang="en-US" dirty="0">
                <a:latin typeface="Calibri" panose="020F0502020204030204" pitchFamily="34" charset="0"/>
                <a:cs typeface="Calibri" panose="020F0502020204030204" pitchFamily="34" charset="0"/>
              </a:rPr>
              <a:t> driver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duyệt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Main Execution</a:t>
            </a:r>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4"/>
          <a:stretch>
            <a:fillRect/>
          </a:stretch>
        </p:blipFill>
        <p:spPr>
          <a:xfrm>
            <a:off x="1446939" y="2327542"/>
            <a:ext cx="5943600" cy="2815958"/>
          </a:xfrm>
          <a:prstGeom prst="rect">
            <a:avLst/>
          </a:prstGeom>
          <a:ln>
            <a:solidFill>
              <a:schemeClr val="tx1"/>
            </a:solidFill>
          </a:ln>
        </p:spPr>
      </p:pic>
    </p:spTree>
    <p:extLst>
      <p:ext uri="{BB962C8B-B14F-4D97-AF65-F5344CB8AC3E}">
        <p14:creationId xmlns:p14="http://schemas.microsoft.com/office/powerpoint/2010/main" val="190177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046440"/>
          </a:xfrm>
          <a:prstGeom prst="rect">
            <a:avLst/>
          </a:prstGeom>
          <a:noFill/>
        </p:spPr>
        <p:txBody>
          <a:bodyPr wrap="square" rtlCol="0">
            <a:spAutoFit/>
          </a:bodyPr>
          <a:lstStyle/>
          <a:p>
            <a:pPr lvl="0"/>
            <a:r>
              <a:rPr lang="en-US" sz="1600" b="1" dirty="0">
                <a:latin typeface="Calibri" panose="020F0502020204030204" pitchFamily="34" charset="0"/>
                <a:cs typeface="Calibri" panose="020F0502020204030204" pitchFamily="34" charset="0"/>
              </a:rPr>
              <a:t>Record test case </a:t>
            </a:r>
            <a:r>
              <a:rPr lang="en-US" sz="1600" b="1" dirty="0" smtClean="0">
                <a:latin typeface="Calibri" panose="020F0502020204030204" pitchFamily="34" charset="0"/>
                <a:cs typeface="Calibri" panose="020F0502020204030204" pitchFamily="34" charset="0"/>
              </a:rPr>
              <a:t>Login:</a:t>
            </a:r>
            <a:endParaRPr lang="en-US" sz="1600" b="1" dirty="0">
              <a:latin typeface="Calibri" panose="020F0502020204030204" pitchFamily="34" charset="0"/>
              <a:cs typeface="Calibri" panose="020F0502020204030204" pitchFamily="34" charset="0"/>
            </a:endParaRPr>
          </a:p>
          <a:p>
            <a:pPr lvl="0"/>
            <a:endParaRPr lang="en-US" sz="1600" b="1" dirty="0" smtClean="0">
              <a:latin typeface="Calibri" panose="020F0502020204030204" pitchFamily="34" charset="0"/>
              <a:cs typeface="Calibri" panose="020F0502020204030204" pitchFamily="34" charset="0"/>
            </a:endParaRPr>
          </a:p>
          <a:p>
            <a:r>
              <a:rPr lang="en-US" i="1" dirty="0"/>
              <a:t>Link: </a:t>
            </a:r>
            <a:r>
              <a:rPr lang="en-US" i="1" u="sng" dirty="0">
                <a:hlinkClick r:id="rId4"/>
              </a:rPr>
              <a:t>http://10.60.98.73:8306/approval-flow-management/flow</a:t>
            </a:r>
            <a:endParaRPr lang="en-US" dirty="0"/>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5"/>
          <a:stretch>
            <a:fillRect/>
          </a:stretch>
        </p:blipFill>
        <p:spPr>
          <a:xfrm>
            <a:off x="1732547" y="1879616"/>
            <a:ext cx="5943600" cy="3068955"/>
          </a:xfrm>
          <a:prstGeom prst="rect">
            <a:avLst/>
          </a:prstGeom>
          <a:ln>
            <a:solidFill>
              <a:schemeClr val="tx1"/>
            </a:solidFill>
          </a:ln>
        </p:spPr>
      </p:pic>
    </p:spTree>
    <p:extLst>
      <p:ext uri="{BB962C8B-B14F-4D97-AF65-F5344CB8AC3E}">
        <p14:creationId xmlns:p14="http://schemas.microsoft.com/office/powerpoint/2010/main" val="4034064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353677" y="1274707"/>
            <a:ext cx="6522096" cy="3538209"/>
          </a:xfrm>
          <a:prstGeom prst="rect">
            <a:avLst/>
          </a:prstGeom>
          <a:ln>
            <a:solidFill>
              <a:schemeClr val="tx1"/>
            </a:solidFill>
          </a:ln>
        </p:spPr>
      </p:pic>
    </p:spTree>
    <p:extLst>
      <p:ext uri="{BB962C8B-B14F-4D97-AF65-F5344CB8AC3E}">
        <p14:creationId xmlns:p14="http://schemas.microsoft.com/office/powerpoint/2010/main" val="156527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307777"/>
          </a:xfrm>
          <a:prstGeom prst="rect">
            <a:avLst/>
          </a:prstGeom>
          <a:noFill/>
        </p:spPr>
        <p:txBody>
          <a:bodyPr wrap="square" rtlCol="0">
            <a:spAutoFit/>
          </a:bodyPr>
          <a:lstStyle/>
          <a:p>
            <a:pPr lvl="0"/>
            <a:r>
              <a:rPr lang="en-US" dirty="0" err="1">
                <a:latin typeface="Calibri" panose="020F0502020204030204" pitchFamily="34" charset="0"/>
                <a:cs typeface="Calibri" panose="020F0502020204030204" pitchFamily="34" charset="0"/>
              </a:rPr>
              <a:t>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mở</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duyệt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tạo</a:t>
            </a:r>
            <a:r>
              <a:rPr lang="en-US" dirty="0">
                <a:latin typeface="Calibri" panose="020F0502020204030204" pitchFamily="34" charset="0"/>
                <a:cs typeface="Calibri" panose="020F0502020204030204" pitchFamily="34" charset="0"/>
              </a:rPr>
              <a:t> test</a:t>
            </a:r>
            <a:endParaRPr lang="en-US" sz="1600" dirty="0">
              <a:latin typeface="Calibri" panose="020F0502020204030204" pitchFamily="34" charset="0"/>
              <a:cs typeface="Calibri" panose="020F0502020204030204" pitchFamily="34" charset="0"/>
            </a:endParaRPr>
          </a:p>
        </p:txBody>
      </p:sp>
      <p:pic>
        <p:nvPicPr>
          <p:cNvPr id="19" name="Picture 18"/>
          <p:cNvPicPr/>
          <p:nvPr/>
        </p:nvPicPr>
        <p:blipFill>
          <a:blip r:embed="rId4"/>
          <a:stretch>
            <a:fillRect/>
          </a:stretch>
        </p:blipFill>
        <p:spPr>
          <a:xfrm>
            <a:off x="1505110" y="1274707"/>
            <a:ext cx="6569242" cy="3538805"/>
          </a:xfrm>
          <a:prstGeom prst="rect">
            <a:avLst/>
          </a:prstGeom>
          <a:ln>
            <a:solidFill>
              <a:schemeClr val="tx1"/>
            </a:solidFill>
          </a:ln>
        </p:spPr>
      </p:pic>
    </p:spTree>
    <p:extLst>
      <p:ext uri="{BB962C8B-B14F-4D97-AF65-F5344CB8AC3E}">
        <p14:creationId xmlns:p14="http://schemas.microsoft.com/office/powerpoint/2010/main" val="14895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523220"/>
          </a:xfrm>
          <a:prstGeom prst="rect">
            <a:avLst/>
          </a:prstGeom>
          <a:noFill/>
        </p:spPr>
        <p:txBody>
          <a:bodyPr wrap="square" rtlCol="0">
            <a:spAutoFit/>
          </a:bodyPr>
          <a:lstStyle/>
          <a:p>
            <a:pPr lvl="0"/>
            <a:r>
              <a:rPr lang="en-US" dirty="0" err="1"/>
              <a:t>Các</a:t>
            </a:r>
            <a:r>
              <a:rPr lang="en-US" dirty="0"/>
              <a:t> </a:t>
            </a:r>
            <a:r>
              <a:rPr lang="en-US" dirty="0" err="1"/>
              <a:t>bạn</a:t>
            </a:r>
            <a:r>
              <a:rPr lang="en-US" dirty="0"/>
              <a:t> </a:t>
            </a:r>
            <a:r>
              <a:rPr lang="en-US" dirty="0" err="1"/>
              <a:t>nhập</a:t>
            </a:r>
            <a:r>
              <a:rPr lang="en-US" dirty="0"/>
              <a:t> </a:t>
            </a:r>
            <a:r>
              <a:rPr lang="en-US" dirty="0" err="1"/>
              <a:t>thông</a:t>
            </a:r>
            <a:r>
              <a:rPr lang="en-US" dirty="0"/>
              <a:t> tin </a:t>
            </a:r>
            <a:r>
              <a:rPr lang="en-US" dirty="0" err="1"/>
              <a:t>các</a:t>
            </a:r>
            <a:r>
              <a:rPr lang="en-US" dirty="0"/>
              <a:t> </a:t>
            </a:r>
            <a:r>
              <a:rPr lang="en-US" dirty="0" err="1"/>
              <a:t>bước</a:t>
            </a:r>
            <a:r>
              <a:rPr lang="en-US" dirty="0"/>
              <a:t> </a:t>
            </a:r>
            <a:r>
              <a:rPr lang="en-US" dirty="0" err="1"/>
              <a:t>cần</a:t>
            </a:r>
            <a:r>
              <a:rPr lang="en-US" dirty="0"/>
              <a:t> </a:t>
            </a:r>
            <a:r>
              <a:rPr lang="en-US" dirty="0" err="1"/>
              <a:t>kiểm</a:t>
            </a:r>
            <a:r>
              <a:rPr lang="en-US" dirty="0"/>
              <a:t> </a:t>
            </a:r>
            <a:r>
              <a:rPr lang="en-US" dirty="0" err="1"/>
              <a:t>tra</a:t>
            </a:r>
            <a:r>
              <a:rPr lang="en-US" dirty="0"/>
              <a:t> </a:t>
            </a:r>
            <a:r>
              <a:rPr lang="en-US" dirty="0" err="1"/>
              <a:t>như</a:t>
            </a:r>
            <a:r>
              <a:rPr lang="en-US" dirty="0"/>
              <a:t> Manual Test </a:t>
            </a:r>
            <a:r>
              <a:rPr lang="en-US" dirty="0" err="1"/>
              <a:t>thông</a:t>
            </a:r>
            <a:r>
              <a:rPr lang="en-US" dirty="0"/>
              <a:t> </a:t>
            </a:r>
            <a:r>
              <a:rPr lang="en-US" dirty="0" err="1"/>
              <a:t>thường</a:t>
            </a:r>
            <a:endParaRPr lang="en-US" dirty="0"/>
          </a:p>
        </p:txBody>
      </p:sp>
      <p:pic>
        <p:nvPicPr>
          <p:cNvPr id="17" name="Picture 16"/>
          <p:cNvPicPr/>
          <p:nvPr/>
        </p:nvPicPr>
        <p:blipFill>
          <a:blip r:embed="rId4"/>
          <a:stretch>
            <a:fillRect/>
          </a:stretch>
        </p:blipFill>
        <p:spPr>
          <a:xfrm>
            <a:off x="1552256" y="1490150"/>
            <a:ext cx="5943600" cy="3209925"/>
          </a:xfrm>
          <a:prstGeom prst="rect">
            <a:avLst/>
          </a:prstGeom>
          <a:ln>
            <a:solidFill>
              <a:schemeClr val="tx1"/>
            </a:solidFill>
          </a:ln>
        </p:spPr>
      </p:pic>
    </p:spTree>
    <p:extLst>
      <p:ext uri="{BB962C8B-B14F-4D97-AF65-F5344CB8AC3E}">
        <p14:creationId xmlns:p14="http://schemas.microsoft.com/office/powerpoint/2010/main" val="2348852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830997"/>
          </a:xfrm>
          <a:prstGeom prst="rect">
            <a:avLst/>
          </a:prstGeom>
          <a:noFill/>
        </p:spPr>
        <p:txBody>
          <a:bodyPr wrap="square" rtlCol="0">
            <a:spAutoFit/>
          </a:bodyPr>
          <a:lstStyle/>
          <a:p>
            <a:pPr lvl="0"/>
            <a:r>
              <a:rPr lang="en-US" sz="1600" dirty="0" err="1">
                <a:latin typeface="Calibri" panose="020F0502020204030204" pitchFamily="34" charset="0"/>
                <a:cs typeface="Calibri" panose="020F0502020204030204" pitchFamily="34" charset="0"/>
              </a:rPr>
              <a:t>Khi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xong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đến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đây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mình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thấy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xong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rồi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tắt</a:t>
            </a:r>
            <a:r>
              <a:rPr lang="en-US" sz="1600" dirty="0">
                <a:latin typeface="Calibri" panose="020F0502020204030204" pitchFamily="34" charset="0"/>
                <a:cs typeface="Calibri" panose="020F0502020204030204" pitchFamily="34" charset="0"/>
              </a:rPr>
              <a:t> browser </a:t>
            </a:r>
            <a:r>
              <a:rPr lang="en-US" sz="1600" dirty="0" err="1">
                <a:latin typeface="Calibri" panose="020F0502020204030204" pitchFamily="34" charset="0"/>
                <a:cs typeface="Calibri" panose="020F0502020204030204" pitchFamily="34" charset="0"/>
              </a:rPr>
              <a:t>đi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Hệ</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thống</a:t>
            </a:r>
            <a:r>
              <a:rPr lang="en-US" sz="1600" dirty="0">
                <a:latin typeface="Calibri" panose="020F0502020204030204" pitchFamily="34" charset="0"/>
                <a:cs typeface="Calibri" panose="020F0502020204030204" pitchFamily="34" charset="0"/>
              </a:rPr>
              <a:t> tools </a:t>
            </a:r>
            <a:r>
              <a:rPr lang="en-US" sz="1600" dirty="0" err="1">
                <a:latin typeface="Calibri" panose="020F0502020204030204" pitchFamily="34" charset="0"/>
                <a:cs typeface="Calibri" panose="020F0502020204030204" pitchFamily="34" charset="0"/>
              </a:rPr>
              <a:t>tự</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động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ghi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lại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bước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nãy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giờ</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mình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thao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đầy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đủ</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thậm</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chí</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dư</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cả</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khoảng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chờ</a:t>
            </a:r>
            <a:r>
              <a:rPr lang="en-US" sz="16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74467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015663"/>
          </a:xfrm>
          <a:prstGeom prst="rect">
            <a:avLst/>
          </a:prstGeom>
          <a:noFill/>
        </p:spPr>
        <p:txBody>
          <a:bodyPr wrap="square" rtlCol="0">
            <a:spAutoFit/>
          </a:bodyPr>
          <a:lstStyle/>
          <a:p>
            <a:pPr lvl="0"/>
            <a:r>
              <a:rPr lang="en-US" sz="1600" b="1" dirty="0" err="1">
                <a:latin typeface="Calibri" panose="020F0502020204030204" pitchFamily="34" charset="0"/>
                <a:cs typeface="Calibri" panose="020F0502020204030204" pitchFamily="34" charset="0"/>
              </a:rPr>
              <a:t>Chạy</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lại</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kịch</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bản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vừa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tạo</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và</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kiểm</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kết</a:t>
            </a:r>
            <a:r>
              <a:rPr lang="en-US" sz="1600" b="1" dirty="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quả</a:t>
            </a:r>
            <a:endParaRPr lang="en-US" sz="1600" b="1" dirty="0" smtClean="0">
              <a:latin typeface="Calibri" panose="020F0502020204030204" pitchFamily="34" charset="0"/>
              <a:cs typeface="Calibri" panose="020F0502020204030204" pitchFamily="34" charset="0"/>
            </a:endParaRPr>
          </a:p>
          <a:p>
            <a:pPr lvl="0"/>
            <a:r>
              <a:rPr lang="en-US" dirty="0" err="1">
                <a:latin typeface="Calibri" panose="020F0502020204030204" pitchFamily="34" charset="0"/>
                <a:cs typeface="Calibri" panose="020F0502020204030204" pitchFamily="34" charset="0"/>
              </a:rPr>
              <a:t>Tiếp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vừa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thì</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edit </a:t>
            </a:r>
            <a:r>
              <a:rPr lang="en-US" dirty="0" err="1">
                <a:latin typeface="Calibri" panose="020F0502020204030204" pitchFamily="34" charset="0"/>
                <a:cs typeface="Calibri" panose="020F0502020204030204" pitchFamily="34" charset="0"/>
              </a:rPr>
              <a:t>chút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ý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mình</a:t>
            </a:r>
            <a:r>
              <a:rPr lang="en-US" dirty="0">
                <a:latin typeface="Calibri" panose="020F0502020204030204" pitchFamily="34" charset="0"/>
                <a:cs typeface="Calibri" panose="020F0502020204030204" pitchFamily="34" charset="0"/>
              </a:rPr>
              <a:t>. Click </a:t>
            </a:r>
            <a:r>
              <a:rPr lang="en-US" dirty="0" err="1">
                <a:latin typeface="Calibri" panose="020F0502020204030204" pitchFamily="34" charset="0"/>
                <a:cs typeface="Calibri" panose="020F0502020204030204" pitchFamily="34" charset="0"/>
              </a:rPr>
              <a:t>xoá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bớt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a:t>
            </a:r>
            <a:r>
              <a:rPr lang="en-US" dirty="0">
                <a:latin typeface="Calibri" panose="020F0502020204030204" pitchFamily="34" charset="0"/>
                <a:cs typeface="Calibri" panose="020F0502020204030204" pitchFamily="34" charset="0"/>
              </a:rPr>
              <a:t> data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đúng</a:t>
            </a:r>
            <a:r>
              <a:rPr lang="en-US" dirty="0">
                <a:latin typeface="Calibri" panose="020F0502020204030204" pitchFamily="34" charset="0"/>
                <a:cs typeface="Calibri" panose="020F0502020204030204" pitchFamily="34" charset="0"/>
              </a:rPr>
              <a:t>.</a:t>
            </a:r>
          </a:p>
          <a:p>
            <a:pPr lvl="0"/>
            <a:endParaRPr lang="en-US" sz="1600" dirty="0">
              <a:latin typeface="Calibri" panose="020F0502020204030204" pitchFamily="34" charset="0"/>
              <a:cs typeface="Calibri" panose="020F0502020204030204" pitchFamily="34" charset="0"/>
            </a:endParaRPr>
          </a:p>
        </p:txBody>
      </p:sp>
      <p:pic>
        <p:nvPicPr>
          <p:cNvPr id="19" name="Picture 18"/>
          <p:cNvPicPr/>
          <p:nvPr/>
        </p:nvPicPr>
        <p:blipFill>
          <a:blip r:embed="rId4"/>
          <a:stretch>
            <a:fillRect/>
          </a:stretch>
        </p:blipFill>
        <p:spPr>
          <a:xfrm>
            <a:off x="1552256" y="1864227"/>
            <a:ext cx="5943600" cy="2981325"/>
          </a:xfrm>
          <a:prstGeom prst="rect">
            <a:avLst/>
          </a:prstGeom>
          <a:ln>
            <a:solidFill>
              <a:schemeClr val="tx1"/>
            </a:solidFill>
          </a:ln>
        </p:spPr>
      </p:pic>
    </p:spTree>
    <p:extLst>
      <p:ext uri="{BB962C8B-B14F-4D97-AF65-F5344CB8AC3E}">
        <p14:creationId xmlns:p14="http://schemas.microsoft.com/office/powerpoint/2010/main" val="422430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a:solidFill>
                  <a:schemeClr val="accent1"/>
                </a:solidFill>
                <a:latin typeface="Calibri" panose="020F0502020204030204" pitchFamily="34" charset="0"/>
                <a:cs typeface="Calibri" panose="020F0502020204030204" pitchFamily="34" charset="0"/>
              </a:rPr>
              <a:t>Giới</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thiệu</a:t>
            </a:r>
            <a:r>
              <a:rPr lang="en-US" dirty="0">
                <a:solidFill>
                  <a:schemeClr val="accent1"/>
                </a:solidFill>
                <a:latin typeface="Calibri" panose="020F0502020204030204" pitchFamily="34" charset="0"/>
                <a:cs typeface="Calibri" panose="020F0502020204030204" pitchFamily="34" charset="0"/>
              </a:rPr>
              <a:t> tool IDE</a:t>
            </a: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Calibri" panose="020F0502020204030204" pitchFamily="34" charset="0"/>
                <a:cs typeface="Calibri" panose="020F0502020204030204" pitchFamily="34" charset="0"/>
              </a:rPr>
              <a:t>01</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600200" y="1081087"/>
            <a:ext cx="5943600" cy="2981325"/>
          </a:xfrm>
          <a:prstGeom prst="rect">
            <a:avLst/>
          </a:prstGeom>
          <a:ln>
            <a:solidFill>
              <a:schemeClr val="tx1"/>
            </a:solidFill>
          </a:ln>
        </p:spPr>
      </p:pic>
      <p:sp>
        <p:nvSpPr>
          <p:cNvPr id="24" name="TextBox 23">
            <a:extLst>
              <a:ext uri="{FF2B5EF4-FFF2-40B4-BE49-F238E27FC236}">
                <a16:creationId xmlns:a16="http://schemas.microsoft.com/office/drawing/2014/main" id="{31EE9037-E362-4FFF-A6D3-01608B684B9C}"/>
              </a:ext>
            </a:extLst>
          </p:cNvPr>
          <p:cNvSpPr txBox="1"/>
          <p:nvPr/>
        </p:nvSpPr>
        <p:spPr>
          <a:xfrm>
            <a:off x="983223" y="4427261"/>
            <a:ext cx="6279409" cy="769441"/>
          </a:xfrm>
          <a:prstGeom prst="rect">
            <a:avLst/>
          </a:prstGeom>
          <a:noFill/>
        </p:spPr>
        <p:txBody>
          <a:bodyPr wrap="square" rtlCol="0">
            <a:spAutoFit/>
          </a:bodyPr>
          <a:lstStyle/>
          <a:p>
            <a:r>
              <a:rPr lang="en-US" dirty="0"/>
              <a:t>Note: Click icon </a:t>
            </a:r>
            <a:r>
              <a:rPr lang="en-US" dirty="0" smtClean="0"/>
              <a:t>                 </a:t>
            </a:r>
            <a:r>
              <a:rPr lang="en-US" dirty="0" err="1" smtClean="0"/>
              <a:t>Lưu</a:t>
            </a:r>
            <a:r>
              <a:rPr lang="en-US" dirty="0" smtClean="0"/>
              <a:t> </a:t>
            </a:r>
            <a:r>
              <a:rPr lang="en-US" dirty="0" err="1"/>
              <a:t>thông</a:t>
            </a:r>
            <a:r>
              <a:rPr lang="en-US" dirty="0"/>
              <a:t> tin </a:t>
            </a:r>
            <a:r>
              <a:rPr lang="en-US" dirty="0" err="1"/>
              <a:t>các</a:t>
            </a:r>
            <a:r>
              <a:rPr lang="en-US" dirty="0"/>
              <a:t> step</a:t>
            </a:r>
          </a:p>
          <a:p>
            <a:r>
              <a:rPr lang="en-US" dirty="0"/>
              <a:t> </a:t>
            </a:r>
          </a:p>
          <a:p>
            <a:pPr lvl="0"/>
            <a:endParaRPr lang="en-US" sz="1600" dirty="0">
              <a:latin typeface="Calibri" panose="020F0502020204030204" pitchFamily="34" charset="0"/>
              <a:cs typeface="Calibri" panose="020F0502020204030204" pitchFamily="34" charset="0"/>
            </a:endParaRPr>
          </a:p>
        </p:txBody>
      </p:sp>
      <p:pic>
        <p:nvPicPr>
          <p:cNvPr id="31" name="Picture 30"/>
          <p:cNvPicPr/>
          <p:nvPr/>
        </p:nvPicPr>
        <p:blipFill>
          <a:blip r:embed="rId5"/>
          <a:stretch>
            <a:fillRect/>
          </a:stretch>
        </p:blipFill>
        <p:spPr>
          <a:xfrm>
            <a:off x="2543261" y="4427261"/>
            <a:ext cx="313690" cy="361315"/>
          </a:xfrm>
          <a:prstGeom prst="rect">
            <a:avLst/>
          </a:prstGeom>
          <a:ln>
            <a:solidFill>
              <a:schemeClr val="tx1"/>
            </a:solidFill>
          </a:ln>
        </p:spPr>
      </p:pic>
    </p:spTree>
    <p:extLst>
      <p:ext uri="{BB962C8B-B14F-4D97-AF65-F5344CB8AC3E}">
        <p14:creationId xmlns:p14="http://schemas.microsoft.com/office/powerpoint/2010/main" val="2190604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401621" y="943754"/>
            <a:ext cx="6474152" cy="3989488"/>
          </a:xfrm>
          <a:prstGeom prst="rect">
            <a:avLst/>
          </a:prstGeom>
          <a:ln>
            <a:solidFill>
              <a:schemeClr val="tx1"/>
            </a:solidFill>
          </a:ln>
        </p:spPr>
      </p:pic>
    </p:spTree>
    <p:extLst>
      <p:ext uri="{BB962C8B-B14F-4D97-AF65-F5344CB8AC3E}">
        <p14:creationId xmlns:p14="http://schemas.microsoft.com/office/powerpoint/2010/main" val="261629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455821" y="960557"/>
            <a:ext cx="6737684" cy="3955432"/>
          </a:xfrm>
          <a:prstGeom prst="rect">
            <a:avLst/>
          </a:prstGeom>
          <a:ln>
            <a:solidFill>
              <a:schemeClr val="tx1"/>
            </a:solidFill>
          </a:ln>
        </p:spPr>
      </p:pic>
    </p:spTree>
    <p:extLst>
      <p:ext uri="{BB962C8B-B14F-4D97-AF65-F5344CB8AC3E}">
        <p14:creationId xmlns:p14="http://schemas.microsoft.com/office/powerpoint/2010/main" val="923138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9" name="Picture 18"/>
          <p:cNvPicPr/>
          <p:nvPr/>
        </p:nvPicPr>
        <p:blipFill>
          <a:blip r:embed="rId4"/>
          <a:stretch>
            <a:fillRect/>
          </a:stretch>
        </p:blipFill>
        <p:spPr>
          <a:xfrm>
            <a:off x="1294499" y="987065"/>
            <a:ext cx="6581274" cy="3850406"/>
          </a:xfrm>
          <a:prstGeom prst="rect">
            <a:avLst/>
          </a:prstGeom>
          <a:ln>
            <a:solidFill>
              <a:schemeClr val="tx1"/>
            </a:solidFill>
          </a:ln>
        </p:spPr>
      </p:pic>
    </p:spTree>
    <p:extLst>
      <p:ext uri="{BB962C8B-B14F-4D97-AF65-F5344CB8AC3E}">
        <p14:creationId xmlns:p14="http://schemas.microsoft.com/office/powerpoint/2010/main" val="128472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smtClean="0"/>
                <a:t>Sử</a:t>
              </a:r>
              <a:r>
                <a:rPr lang="en-US" dirty="0" smtClean="0"/>
                <a:t> </a:t>
              </a:r>
              <a:r>
                <a:rPr lang="en-US" dirty="0" err="1" smtClean="0"/>
                <a:t>dụng</a:t>
              </a:r>
              <a:r>
                <a:rPr lang="en-US" dirty="0" smtClean="0"/>
                <a:t> file Test data</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2" name="TextBox 1"/>
          <p:cNvSpPr txBox="1"/>
          <p:nvPr/>
        </p:nvSpPr>
        <p:spPr>
          <a:xfrm>
            <a:off x="763505" y="1392964"/>
            <a:ext cx="7799381" cy="738664"/>
          </a:xfrm>
          <a:prstGeom prst="rect">
            <a:avLst/>
          </a:prstGeom>
          <a:noFill/>
        </p:spPr>
        <p:txBody>
          <a:bodyPr wrap="square" rtlCol="0">
            <a:spAutoFit/>
          </a:bodyPr>
          <a:lstStyle/>
          <a:p>
            <a:r>
              <a:rPr lang="en-US" dirty="0" err="1" smtClean="0"/>
              <a:t>Tại</a:t>
            </a:r>
            <a:r>
              <a:rPr lang="en-US" dirty="0" smtClean="0"/>
              <a:t> </a:t>
            </a:r>
            <a:r>
              <a:rPr lang="en-US" dirty="0" err="1" smtClean="0"/>
              <a:t>mục</a:t>
            </a:r>
            <a:r>
              <a:rPr lang="en-US" dirty="0" smtClean="0"/>
              <a:t> test – data click </a:t>
            </a:r>
            <a:r>
              <a:rPr lang="en-US" dirty="0" err="1" smtClean="0"/>
              <a:t>chuột</a:t>
            </a:r>
            <a:r>
              <a:rPr lang="en-US" dirty="0" smtClean="0"/>
              <a:t> </a:t>
            </a:r>
            <a:r>
              <a:rPr lang="en-US" dirty="0" err="1" smtClean="0"/>
              <a:t>phải</a:t>
            </a:r>
            <a:r>
              <a:rPr lang="en-US" dirty="0" smtClean="0"/>
              <a:t> </a:t>
            </a:r>
            <a:r>
              <a:rPr lang="en-US" dirty="0" err="1" smtClean="0"/>
              <a:t>tạo</a:t>
            </a:r>
            <a:r>
              <a:rPr lang="en-US" dirty="0" smtClean="0"/>
              <a:t> file test – data</a:t>
            </a:r>
          </a:p>
          <a:p>
            <a:r>
              <a:rPr lang="en-US" dirty="0" err="1" smtClean="0"/>
              <a:t>Thực</a:t>
            </a:r>
            <a:r>
              <a:rPr lang="en-US" dirty="0" smtClean="0"/>
              <a:t> </a:t>
            </a:r>
            <a:r>
              <a:rPr lang="en-US" dirty="0" err="1" smtClean="0"/>
              <a:t>hiện</a:t>
            </a:r>
            <a:r>
              <a:rPr lang="en-US" dirty="0" smtClean="0"/>
              <a:t> </a:t>
            </a:r>
            <a:r>
              <a:rPr lang="en-US" dirty="0" err="1" smtClean="0"/>
              <a:t>thêm</a:t>
            </a:r>
            <a:r>
              <a:rPr lang="en-US" dirty="0" smtClean="0"/>
              <a:t> </a:t>
            </a:r>
            <a:r>
              <a:rPr lang="en-US" dirty="0" err="1" smtClean="0"/>
              <a:t>mới</a:t>
            </a:r>
            <a:r>
              <a:rPr lang="en-US" dirty="0" smtClean="0"/>
              <a:t> </a:t>
            </a:r>
            <a:r>
              <a:rPr lang="en-US" dirty="0" err="1" smtClean="0"/>
              <a:t>cột</a:t>
            </a:r>
            <a:r>
              <a:rPr lang="en-US" dirty="0" smtClean="0"/>
              <a:t> </a:t>
            </a:r>
            <a:r>
              <a:rPr lang="en-US" dirty="0" err="1" smtClean="0"/>
              <a:t>và</a:t>
            </a:r>
            <a:r>
              <a:rPr lang="en-US" dirty="0" smtClean="0"/>
              <a:t> </a:t>
            </a:r>
            <a:r>
              <a:rPr lang="en-US" dirty="0" err="1" smtClean="0"/>
              <a:t>hàng</a:t>
            </a:r>
            <a:r>
              <a:rPr lang="en-US" dirty="0" smtClean="0"/>
              <a:t> </a:t>
            </a:r>
            <a:r>
              <a:rPr lang="en-US" dirty="0" err="1" smtClean="0"/>
              <a:t>trong</a:t>
            </a:r>
            <a:r>
              <a:rPr lang="en-US" dirty="0" smtClean="0"/>
              <a:t> file </a:t>
            </a:r>
            <a:r>
              <a:rPr lang="en-US" dirty="0" err="1" smtClean="0"/>
              <a:t>để</a:t>
            </a:r>
            <a:r>
              <a:rPr lang="en-US" dirty="0" smtClean="0"/>
              <a:t> </a:t>
            </a:r>
            <a:r>
              <a:rPr lang="en-US" dirty="0" err="1" smtClean="0"/>
              <a:t>tạo</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endParaRPr lang="en-US" dirty="0" smtClean="0"/>
          </a:p>
          <a:p>
            <a:endParaRPr lang="en-US" dirty="0"/>
          </a:p>
        </p:txBody>
      </p:sp>
      <p:pic>
        <p:nvPicPr>
          <p:cNvPr id="5" name="Picture 4"/>
          <p:cNvPicPr>
            <a:picLocks noChangeAspect="1"/>
          </p:cNvPicPr>
          <p:nvPr/>
        </p:nvPicPr>
        <p:blipFill>
          <a:blip r:embed="rId4"/>
          <a:stretch>
            <a:fillRect/>
          </a:stretch>
        </p:blipFill>
        <p:spPr>
          <a:xfrm>
            <a:off x="879380" y="1977632"/>
            <a:ext cx="6555987" cy="2680229"/>
          </a:xfrm>
          <a:prstGeom prst="rect">
            <a:avLst/>
          </a:prstGeom>
        </p:spPr>
      </p:pic>
    </p:spTree>
    <p:extLst>
      <p:ext uri="{BB962C8B-B14F-4D97-AF65-F5344CB8AC3E}">
        <p14:creationId xmlns:p14="http://schemas.microsoft.com/office/powerpoint/2010/main" val="1829760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smtClean="0"/>
                <a:t>Sử</a:t>
              </a:r>
              <a:r>
                <a:rPr lang="en-US" dirty="0" smtClean="0"/>
                <a:t> </a:t>
              </a:r>
              <a:r>
                <a:rPr lang="en-US" dirty="0" err="1" smtClean="0"/>
                <a:t>dụng</a:t>
              </a:r>
              <a:r>
                <a:rPr lang="en-US" dirty="0" smtClean="0"/>
                <a:t> file Test data</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2" name="TextBox 1"/>
          <p:cNvSpPr txBox="1"/>
          <p:nvPr/>
        </p:nvSpPr>
        <p:spPr>
          <a:xfrm>
            <a:off x="763505" y="1392964"/>
            <a:ext cx="7799381" cy="954107"/>
          </a:xfrm>
          <a:prstGeom prst="rect">
            <a:avLst/>
          </a:prstGeom>
          <a:noFill/>
        </p:spPr>
        <p:txBody>
          <a:bodyPr wrap="square" rtlCol="0">
            <a:spAutoFit/>
          </a:bodyPr>
          <a:lstStyle/>
          <a:p>
            <a:r>
              <a:rPr lang="en-US" dirty="0" smtClean="0"/>
              <a:t>Truyền </a:t>
            </a:r>
            <a:r>
              <a:rPr lang="en-US" dirty="0" err="1" smtClean="0"/>
              <a:t>giá</a:t>
            </a:r>
            <a:r>
              <a:rPr lang="en-US" dirty="0" smtClean="0"/>
              <a:t> </a:t>
            </a:r>
            <a:r>
              <a:rPr lang="en-US" dirty="0" err="1" smtClean="0"/>
              <a:t>trị</a:t>
            </a:r>
            <a:r>
              <a:rPr lang="en-US" dirty="0" smtClean="0"/>
              <a:t> </a:t>
            </a:r>
            <a:r>
              <a:rPr lang="en-US" dirty="0" err="1" smtClean="0"/>
              <a:t>vào</a:t>
            </a:r>
            <a:r>
              <a:rPr lang="en-US" dirty="0" smtClean="0"/>
              <a:t> file test case </a:t>
            </a:r>
            <a:r>
              <a:rPr lang="en-US" dirty="0" err="1" smtClean="0"/>
              <a:t>bằng</a:t>
            </a:r>
            <a:r>
              <a:rPr lang="en-US" dirty="0" smtClean="0"/>
              <a:t> </a:t>
            </a:r>
            <a:r>
              <a:rPr lang="en-US" dirty="0" err="1" smtClean="0"/>
              <a:t>cách</a:t>
            </a:r>
            <a:r>
              <a:rPr lang="en-US" dirty="0" smtClean="0"/>
              <a:t> copy link </a:t>
            </a:r>
            <a:r>
              <a:rPr lang="en-US" dirty="0" err="1" smtClean="0"/>
              <a:t>giá</a:t>
            </a:r>
            <a:r>
              <a:rPr lang="en-US" dirty="0" smtClean="0"/>
              <a:t> </a:t>
            </a:r>
            <a:r>
              <a:rPr lang="en-US" dirty="0" err="1" smtClean="0"/>
              <a:t>trị</a:t>
            </a:r>
            <a:r>
              <a:rPr lang="en-US" dirty="0" smtClean="0"/>
              <a:t> </a:t>
            </a:r>
            <a:r>
              <a:rPr lang="en-US" dirty="0" err="1" smtClean="0"/>
              <a:t>cột</a:t>
            </a:r>
            <a:r>
              <a:rPr lang="en-US" dirty="0" smtClean="0"/>
              <a:t> </a:t>
            </a:r>
            <a:r>
              <a:rPr lang="en-US" dirty="0" err="1" smtClean="0"/>
              <a:t>trong</a:t>
            </a:r>
            <a:r>
              <a:rPr lang="en-US" dirty="0" smtClean="0"/>
              <a:t> file data. Copy </a:t>
            </a:r>
            <a:r>
              <a:rPr lang="en-US" dirty="0" err="1" smtClean="0"/>
              <a:t>bằng</a:t>
            </a:r>
            <a:r>
              <a:rPr lang="en-US" dirty="0" smtClean="0"/>
              <a:t> </a:t>
            </a:r>
            <a:r>
              <a:rPr lang="en-US" dirty="0" err="1" smtClean="0"/>
              <a:t>cách</a:t>
            </a:r>
            <a:r>
              <a:rPr lang="en-US" dirty="0" smtClean="0"/>
              <a:t> click </a:t>
            </a:r>
            <a:r>
              <a:rPr lang="en-US" dirty="0" err="1" smtClean="0"/>
              <a:t>vào</a:t>
            </a:r>
            <a:r>
              <a:rPr lang="en-US" dirty="0" smtClean="0"/>
              <a:t> icon </a:t>
            </a:r>
          </a:p>
          <a:p>
            <a:endParaRPr lang="en-US" dirty="0" smtClean="0"/>
          </a:p>
          <a:p>
            <a:r>
              <a:rPr lang="en-US" dirty="0" err="1" smtClean="0"/>
              <a:t>Mẫu</a:t>
            </a:r>
            <a:r>
              <a:rPr lang="en-US" dirty="0" smtClean="0"/>
              <a:t> copy </a:t>
            </a:r>
            <a:r>
              <a:rPr lang="en-US" dirty="0" err="1" smtClean="0"/>
              <a:t>sẽ</a:t>
            </a:r>
            <a:r>
              <a:rPr lang="en-US" dirty="0" smtClean="0"/>
              <a:t> </a:t>
            </a:r>
            <a:r>
              <a:rPr lang="en-US" dirty="0" err="1" smtClean="0"/>
              <a:t>hiển</a:t>
            </a:r>
            <a:r>
              <a:rPr lang="en-US" dirty="0" smtClean="0"/>
              <a:t> </a:t>
            </a:r>
            <a:r>
              <a:rPr lang="en-US" dirty="0" err="1" smtClean="0"/>
              <a:t>thị</a:t>
            </a:r>
            <a:r>
              <a:rPr lang="en-US" dirty="0" smtClean="0"/>
              <a:t> </a:t>
            </a:r>
            <a:r>
              <a:rPr lang="en-US" dirty="0" err="1" smtClean="0"/>
              <a:t>như</a:t>
            </a:r>
            <a:r>
              <a:rPr lang="en-US" dirty="0" smtClean="0"/>
              <a:t> </a:t>
            </a:r>
            <a:r>
              <a:rPr lang="en-US" dirty="0" err="1" smtClean="0"/>
              <a:t>sau</a:t>
            </a:r>
            <a:r>
              <a:rPr lang="en-US" dirty="0"/>
              <a:t>: {{</a:t>
            </a:r>
            <a:r>
              <a:rPr lang="en-US" dirty="0" err="1"/>
              <a:t>data.test-data.Login.email</a:t>
            </a:r>
            <a:r>
              <a:rPr lang="en-US" dirty="0"/>
              <a:t>}}</a:t>
            </a:r>
          </a:p>
        </p:txBody>
      </p:sp>
      <p:pic>
        <p:nvPicPr>
          <p:cNvPr id="6" name="Picture 5"/>
          <p:cNvPicPr>
            <a:picLocks noChangeAspect="1"/>
          </p:cNvPicPr>
          <p:nvPr/>
        </p:nvPicPr>
        <p:blipFill>
          <a:blip r:embed="rId4"/>
          <a:stretch>
            <a:fillRect/>
          </a:stretch>
        </p:blipFill>
        <p:spPr>
          <a:xfrm>
            <a:off x="2008726" y="1703132"/>
            <a:ext cx="281546" cy="323810"/>
          </a:xfrm>
          <a:prstGeom prst="rect">
            <a:avLst/>
          </a:prstGeom>
        </p:spPr>
      </p:pic>
    </p:spTree>
    <p:extLst>
      <p:ext uri="{BB962C8B-B14F-4D97-AF65-F5344CB8AC3E}">
        <p14:creationId xmlns:p14="http://schemas.microsoft.com/office/powerpoint/2010/main" val="723484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smtClean="0"/>
                <a:t>Những</a:t>
              </a:r>
              <a:r>
                <a:rPr lang="en-US" dirty="0" smtClean="0"/>
                <a:t> </a:t>
              </a:r>
              <a:r>
                <a:rPr lang="en-US" dirty="0" err="1" smtClean="0"/>
                <a:t>điều</a:t>
              </a:r>
              <a:r>
                <a:rPr lang="en-US" dirty="0" smtClean="0"/>
                <a:t> </a:t>
              </a:r>
              <a:r>
                <a:rPr lang="en-US" dirty="0" err="1" smtClean="0"/>
                <a:t>cần</a:t>
              </a:r>
              <a:r>
                <a:rPr lang="en-US" dirty="0" smtClean="0"/>
                <a:t> </a:t>
              </a:r>
              <a:r>
                <a:rPr lang="en-US" dirty="0" err="1" smtClean="0"/>
                <a:t>lưu</a:t>
              </a:r>
              <a:r>
                <a:rPr lang="en-US" dirty="0" smtClean="0"/>
                <a:t> ý</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5" name="TextBox 4"/>
          <p:cNvSpPr txBox="1"/>
          <p:nvPr/>
        </p:nvSpPr>
        <p:spPr>
          <a:xfrm>
            <a:off x="645140" y="1504060"/>
            <a:ext cx="7610097" cy="3108543"/>
          </a:xfrm>
          <a:prstGeom prst="rect">
            <a:avLst/>
          </a:prstGeom>
          <a:noFill/>
        </p:spPr>
        <p:txBody>
          <a:bodyPr wrap="square" rtlCol="0">
            <a:spAutoFit/>
          </a:bodyPr>
          <a:lstStyle/>
          <a:p>
            <a:r>
              <a:rPr lang="en-US" dirty="0" err="1" smtClean="0"/>
              <a:t>Nếu</a:t>
            </a:r>
            <a:r>
              <a:rPr lang="en-US" dirty="0" smtClean="0"/>
              <a:t> </a:t>
            </a:r>
            <a:r>
              <a:rPr lang="en-US" dirty="0" err="1" smtClean="0"/>
              <a:t>muốn</a:t>
            </a:r>
            <a:r>
              <a:rPr lang="en-US" dirty="0" smtClean="0"/>
              <a:t> copy </a:t>
            </a:r>
            <a:r>
              <a:rPr lang="en-US" dirty="0" err="1" smtClean="0"/>
              <a:t>đường</a:t>
            </a:r>
            <a:r>
              <a:rPr lang="en-US" dirty="0" smtClean="0"/>
              <a:t> </a:t>
            </a:r>
            <a:r>
              <a:rPr lang="en-US" dirty="0" err="1" smtClean="0"/>
              <a:t>dẫn</a:t>
            </a:r>
            <a:r>
              <a:rPr lang="en-US" dirty="0" smtClean="0"/>
              <a:t> </a:t>
            </a:r>
            <a:r>
              <a:rPr lang="en-US" dirty="0" err="1" smtClean="0"/>
              <a:t>tương</a:t>
            </a:r>
            <a:r>
              <a:rPr lang="en-US" dirty="0" smtClean="0"/>
              <a:t> </a:t>
            </a:r>
            <a:r>
              <a:rPr lang="en-US" dirty="0" err="1" smtClean="0"/>
              <a:t>đối</a:t>
            </a:r>
            <a:r>
              <a:rPr lang="en-US" dirty="0" smtClean="0"/>
              <a:t> hoặc </a:t>
            </a:r>
            <a:r>
              <a:rPr lang="en-US" dirty="0" err="1" smtClean="0"/>
              <a:t>tuyệt</a:t>
            </a:r>
            <a:r>
              <a:rPr lang="en-US" dirty="0" smtClean="0"/>
              <a:t> </a:t>
            </a:r>
            <a:r>
              <a:rPr lang="en-US" dirty="0" err="1" smtClean="0"/>
              <a:t>đối</a:t>
            </a:r>
            <a:r>
              <a:rPr lang="en-US" dirty="0" smtClean="0"/>
              <a:t> </a:t>
            </a:r>
            <a:r>
              <a:rPr lang="en-US" dirty="0" err="1" smtClean="0"/>
              <a:t>để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upload file thì click </a:t>
            </a:r>
            <a:r>
              <a:rPr lang="en-US" dirty="0" err="1" smtClean="0"/>
              <a:t>chuột</a:t>
            </a:r>
            <a:r>
              <a:rPr lang="en-US" dirty="0" smtClean="0"/>
              <a:t> </a:t>
            </a:r>
            <a:r>
              <a:rPr lang="en-US" dirty="0" err="1" smtClean="0"/>
              <a:t>phải</a:t>
            </a:r>
            <a:r>
              <a:rPr lang="en-US" dirty="0" smtClean="0"/>
              <a:t> </a:t>
            </a:r>
            <a:r>
              <a:rPr lang="en-US" dirty="0" err="1" smtClean="0"/>
              <a:t>vào</a:t>
            </a:r>
            <a:r>
              <a:rPr lang="en-US" dirty="0" smtClean="0"/>
              <a:t> file </a:t>
            </a:r>
            <a:r>
              <a:rPr lang="en-US" dirty="0" err="1" smtClean="0"/>
              <a:t>muốn</a:t>
            </a:r>
            <a:r>
              <a:rPr lang="en-US" dirty="0" smtClean="0"/>
              <a:t> </a:t>
            </a:r>
            <a:r>
              <a:rPr lang="en-US" dirty="0" err="1" smtClean="0"/>
              <a:t>lấy</a:t>
            </a:r>
            <a:r>
              <a:rPr lang="en-US" dirty="0" smtClean="0"/>
              <a:t> </a:t>
            </a:r>
            <a:r>
              <a:rPr lang="en-US" dirty="0" err="1" smtClean="0"/>
              <a:t>đường</a:t>
            </a:r>
            <a:r>
              <a:rPr lang="en-US" dirty="0" smtClean="0"/>
              <a:t> </a:t>
            </a:r>
            <a:r>
              <a:rPr lang="en-US" dirty="0" err="1" smtClean="0"/>
              <a:t>dẫn</a:t>
            </a:r>
            <a:r>
              <a:rPr lang="en-US" dirty="0" smtClean="0"/>
              <a:t>. </a:t>
            </a:r>
            <a:r>
              <a:rPr lang="en-US" dirty="0" err="1" smtClean="0"/>
              <a:t>Chọn</a:t>
            </a:r>
            <a:r>
              <a:rPr lang="en-US" dirty="0" smtClean="0"/>
              <a:t> 1 </a:t>
            </a:r>
            <a:r>
              <a:rPr lang="en-US" dirty="0" err="1" smtClean="0"/>
              <a:t>trong</a:t>
            </a:r>
            <a:r>
              <a:rPr lang="en-US" dirty="0" smtClean="0"/>
              <a:t> 2 menu </a:t>
            </a:r>
            <a:r>
              <a:rPr lang="en-US" dirty="0" err="1" smtClean="0"/>
              <a:t>sau</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err="1" smtClean="0"/>
              <a:t>Đường</a:t>
            </a:r>
            <a:r>
              <a:rPr lang="en-US" dirty="0" smtClean="0"/>
              <a:t> </a:t>
            </a:r>
            <a:r>
              <a:rPr lang="en-US" dirty="0" err="1" smtClean="0"/>
              <a:t>dẫn</a:t>
            </a:r>
            <a:r>
              <a:rPr lang="en-US" dirty="0" smtClean="0"/>
              <a:t> </a:t>
            </a:r>
            <a:r>
              <a:rPr lang="en-US" dirty="0" err="1" smtClean="0"/>
              <a:t>sau</a:t>
            </a:r>
            <a:r>
              <a:rPr lang="en-US" dirty="0" smtClean="0"/>
              <a:t> </a:t>
            </a:r>
            <a:r>
              <a:rPr lang="en-US" dirty="0" err="1" smtClean="0"/>
              <a:t>khi</a:t>
            </a:r>
            <a:r>
              <a:rPr lang="en-US" dirty="0" smtClean="0"/>
              <a:t> copy </a:t>
            </a:r>
            <a:r>
              <a:rPr lang="en-US" dirty="0" err="1" smtClean="0"/>
              <a:t>tuyệt</a:t>
            </a:r>
            <a:r>
              <a:rPr lang="en-US" dirty="0" smtClean="0"/>
              <a:t> </a:t>
            </a:r>
            <a:r>
              <a:rPr lang="en-US" dirty="0" err="1" smtClean="0"/>
              <a:t>đối</a:t>
            </a:r>
            <a:r>
              <a:rPr lang="en-US" dirty="0" smtClean="0"/>
              <a:t> (Copy Path) </a:t>
            </a:r>
            <a:r>
              <a:rPr lang="en-US" dirty="0" err="1" smtClean="0"/>
              <a:t>sẽ</a:t>
            </a:r>
            <a:r>
              <a:rPr lang="en-US" dirty="0" smtClean="0"/>
              <a:t> có </a:t>
            </a:r>
            <a:r>
              <a:rPr lang="en-US" dirty="0" err="1" smtClean="0"/>
              <a:t>dạng</a:t>
            </a:r>
            <a:r>
              <a:rPr lang="en-US" dirty="0"/>
              <a:t>: </a:t>
            </a:r>
            <a:r>
              <a:rPr lang="en-US" dirty="0" smtClean="0"/>
              <a:t>C</a:t>
            </a:r>
            <a:r>
              <a:rPr lang="en-US" dirty="0"/>
              <a:t>:/</a:t>
            </a:r>
            <a:r>
              <a:rPr lang="en-US" dirty="0" smtClean="0"/>
              <a:t>Users/Huyennt165_DU01/Documents/Test_tool/Project_new_02/test-case/test-case-sample.tc</a:t>
            </a:r>
          </a:p>
          <a:p>
            <a:r>
              <a:rPr lang="en-US" dirty="0" err="1" smtClean="0"/>
              <a:t>Đường</a:t>
            </a:r>
            <a:r>
              <a:rPr lang="en-US" dirty="0" smtClean="0"/>
              <a:t> </a:t>
            </a:r>
            <a:r>
              <a:rPr lang="en-US" dirty="0" err="1" smtClean="0"/>
              <a:t>dẫn</a:t>
            </a:r>
            <a:r>
              <a:rPr lang="en-US" dirty="0" smtClean="0"/>
              <a:t> </a:t>
            </a:r>
            <a:r>
              <a:rPr lang="en-US" dirty="0" err="1" smtClean="0"/>
              <a:t>tương</a:t>
            </a:r>
            <a:r>
              <a:rPr lang="en-US" dirty="0" smtClean="0"/>
              <a:t> </a:t>
            </a:r>
            <a:r>
              <a:rPr lang="en-US" dirty="0" err="1" smtClean="0"/>
              <a:t>đối</a:t>
            </a:r>
            <a:r>
              <a:rPr lang="en-US" dirty="0" smtClean="0"/>
              <a:t> (Copy Relative Path) </a:t>
            </a:r>
            <a:r>
              <a:rPr lang="en-US" dirty="0" err="1" smtClean="0"/>
              <a:t>sẽ</a:t>
            </a:r>
            <a:r>
              <a:rPr lang="en-US" dirty="0" smtClean="0"/>
              <a:t> có </a:t>
            </a:r>
            <a:r>
              <a:rPr lang="en-US" dirty="0" err="1" smtClean="0"/>
              <a:t>dạng</a:t>
            </a:r>
            <a:r>
              <a:rPr lang="en-US" dirty="0"/>
              <a:t>: ./test-case/test-case-sample.tc</a:t>
            </a:r>
            <a:endParaRPr lang="en-US" dirty="0" smtClean="0"/>
          </a:p>
          <a:p>
            <a:endParaRPr lang="en-US" dirty="0"/>
          </a:p>
        </p:txBody>
      </p:sp>
      <p:pic>
        <p:nvPicPr>
          <p:cNvPr id="7" name="Picture 6"/>
          <p:cNvPicPr>
            <a:picLocks noChangeAspect="1"/>
          </p:cNvPicPr>
          <p:nvPr/>
        </p:nvPicPr>
        <p:blipFill>
          <a:blip r:embed="rId4"/>
          <a:stretch>
            <a:fillRect/>
          </a:stretch>
        </p:blipFill>
        <p:spPr>
          <a:xfrm>
            <a:off x="4366901" y="2094969"/>
            <a:ext cx="1189586" cy="1203581"/>
          </a:xfrm>
          <a:prstGeom prst="rect">
            <a:avLst/>
          </a:prstGeom>
        </p:spPr>
      </p:pic>
    </p:spTree>
    <p:extLst>
      <p:ext uri="{BB962C8B-B14F-4D97-AF65-F5344CB8AC3E}">
        <p14:creationId xmlns:p14="http://schemas.microsoft.com/office/powerpoint/2010/main" val="1000013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2" name="Picture 11">
            <a:extLst>
              <a:ext uri="{FF2B5EF4-FFF2-40B4-BE49-F238E27FC236}">
                <a16:creationId xmlns:a16="http://schemas.microsoft.com/office/drawing/2014/main" id="{33439D0D-1942-439B-B768-D0CACABD05E9}"/>
              </a:ext>
            </a:extLst>
          </p:cNvPr>
          <p:cNvPicPr>
            <a:picLocks noChangeAspect="1"/>
          </p:cNvPicPr>
          <p:nvPr/>
        </p:nvPicPr>
        <p:blipFill>
          <a:blip r:embed="rId3"/>
          <a:stretch>
            <a:fillRect/>
          </a:stretch>
        </p:blipFill>
        <p:spPr>
          <a:xfrm>
            <a:off x="1850" y="0"/>
            <a:ext cx="9140299" cy="5143500"/>
          </a:xfrm>
          <a:prstGeom prst="rect">
            <a:avLst/>
          </a:prstGeom>
        </p:spPr>
      </p:pic>
      <p:sp>
        <p:nvSpPr>
          <p:cNvPr id="151" name="Google Shape;151;p33"/>
          <p:cNvSpPr txBox="1">
            <a:spLocks noGrp="1"/>
          </p:cNvSpPr>
          <p:nvPr>
            <p:ph type="ctrTitle" idx="4294967295"/>
          </p:nvPr>
        </p:nvSpPr>
        <p:spPr>
          <a:xfrm>
            <a:off x="325660" y="2381389"/>
            <a:ext cx="3384568" cy="7946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4400" dirty="0">
                <a:solidFill>
                  <a:schemeClr val="bg1"/>
                </a:solidFill>
                <a:latin typeface="Calibri" panose="020F0502020204030204" pitchFamily="34" charset="0"/>
                <a:cs typeface="Calibri" panose="020F0502020204030204" pitchFamily="34" charset="0"/>
              </a:rPr>
              <a:t>XIN CẢM </a:t>
            </a:r>
            <a:r>
              <a:rPr lang="vi-VN" sz="4400" dirty="0">
                <a:solidFill>
                  <a:schemeClr val="bg1"/>
                </a:solidFill>
                <a:latin typeface="Calibri" panose="020F0502020204030204" pitchFamily="34" charset="0"/>
                <a:cs typeface="Calibri" panose="020F0502020204030204" pitchFamily="34" charset="0"/>
              </a:rPr>
              <a:t>Ơ</a:t>
            </a:r>
            <a:r>
              <a:rPr lang="en-US" sz="4400" dirty="0">
                <a:solidFill>
                  <a:schemeClr val="bg1"/>
                </a:solidFill>
                <a:latin typeface="Calibri" panose="020F0502020204030204" pitchFamily="34" charset="0"/>
                <a:cs typeface="Calibri" panose="020F0502020204030204" pitchFamily="34" charset="0"/>
              </a:rPr>
              <a:t>N</a:t>
            </a:r>
            <a:endParaRPr sz="4400" dirty="0">
              <a:solidFill>
                <a:schemeClr val="bg1"/>
              </a:solidFill>
              <a:latin typeface="Calibri" panose="020F0502020204030204" pitchFamily="34" charset="0"/>
              <a:cs typeface="Calibri" panose="020F0502020204030204" pitchFamily="34" charset="0"/>
            </a:endParaRPr>
          </a:p>
        </p:txBody>
      </p:sp>
      <p:cxnSp>
        <p:nvCxnSpPr>
          <p:cNvPr id="153" name="Google Shape;153;p33"/>
          <p:cNvCxnSpPr>
            <a:cxnSpLocks/>
          </p:cNvCxnSpPr>
          <p:nvPr/>
        </p:nvCxnSpPr>
        <p:spPr>
          <a:xfrm>
            <a:off x="0" y="3265208"/>
            <a:ext cx="3585237" cy="0"/>
          </a:xfrm>
          <a:prstGeom prst="straightConnector1">
            <a:avLst/>
          </a:prstGeom>
          <a:noFill/>
          <a:ln w="38100" cap="flat" cmpd="sng">
            <a:solidFill>
              <a:schemeClr val="bg1"/>
            </a:solidFill>
            <a:prstDash val="solid"/>
            <a:round/>
            <a:headEnd type="none" w="med" len="med"/>
            <a:tailEnd type="none" w="med" len="med"/>
          </a:ln>
        </p:spPr>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19" y="72837"/>
            <a:ext cx="721451" cy="293357"/>
          </a:xfrm>
          <a:prstGeom prst="rect">
            <a:avLst/>
          </a:prstGeom>
        </p:spPr>
      </p:pic>
    </p:spTree>
    <p:extLst>
      <p:ext uri="{BB962C8B-B14F-4D97-AF65-F5344CB8AC3E}">
        <p14:creationId xmlns:p14="http://schemas.microsoft.com/office/powerpoint/2010/main" val="59602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4294967295"/>
          </p:nvPr>
        </p:nvSpPr>
        <p:spPr>
          <a:xfrm>
            <a:off x="1445396" y="2112962"/>
            <a:ext cx="6253208" cy="1887737"/>
          </a:xfrm>
          <a:prstGeom prst="rect">
            <a:avLst/>
          </a:prstGeom>
        </p:spPr>
        <p:txBody>
          <a:bodyPr spcFirstLastPara="1" wrap="square" lIns="91425" tIns="91425" rIns="91425" bIns="91425" anchor="t" anchorCtr="0">
            <a:noAutofit/>
          </a:bodyPr>
          <a:lstStyle/>
          <a:p>
            <a:pPr lvl="0"/>
            <a:r>
              <a:rPr lang="en-US" sz="1400" dirty="0">
                <a:latin typeface="Calibri" panose="020F0502020204030204" pitchFamily="34" charset="0"/>
                <a:cs typeface="Calibri" panose="020F0502020204030204" pitchFamily="34" charset="0"/>
              </a:rPr>
              <a:t>Tool IDE </a:t>
            </a:r>
            <a:r>
              <a:rPr lang="en-US" sz="1400" dirty="0" err="1">
                <a:latin typeface="Calibri" panose="020F0502020204030204" pitchFamily="34" charset="0"/>
                <a:cs typeface="Calibri" panose="020F0502020204030204" pitchFamily="34" charset="0"/>
              </a:rPr>
              <a:t>sử</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dụng</a:t>
            </a:r>
            <a:r>
              <a:rPr lang="en-US" sz="1400" dirty="0">
                <a:latin typeface="Calibri" panose="020F0502020204030204" pitchFamily="34" charset="0"/>
                <a:cs typeface="Calibri" panose="020F0502020204030204" pitchFamily="34" charset="0"/>
              </a:rPr>
              <a:t> keyword driven: </a:t>
            </a:r>
            <a:r>
              <a:rPr lang="vi-VN" sz="1400" dirty="0">
                <a:latin typeface="Calibri" panose="020F0502020204030204" pitchFamily="34" charset="0"/>
                <a:cs typeface="Calibri" panose="020F0502020204030204" pitchFamily="34" charset="0"/>
              </a:rPr>
              <a:t>còn được gọi là phương pháp kiểm thử dựa trên từ khóa (action word testing), là một phương pháp kiểm thử tự động hóa mà trong đó, các kịch bản kiểm thử (test scripts) được tạo ra dựa trên các từ khóa (keywords) được định nghĩa trước. như "click_button", "enter_text", hoặc "verify_text</a:t>
            </a:r>
            <a:r>
              <a:rPr lang="vi-VN" sz="1400" dirty="0" smtClean="0">
                <a:latin typeface="Calibri" panose="020F0502020204030204" pitchFamily="34" charset="0"/>
                <a:cs typeface="Calibri" panose="020F0502020204030204" pitchFamily="34" charset="0"/>
              </a:rPr>
              <a:t>“…</a:t>
            </a:r>
            <a:endParaRPr lang="en-US" sz="1400" dirty="0" smtClean="0">
              <a:latin typeface="Calibri" panose="020F0502020204030204" pitchFamily="34" charset="0"/>
              <a:cs typeface="Calibri" panose="020F0502020204030204" pitchFamily="34" charset="0"/>
            </a:endParaRPr>
          </a:p>
          <a:p>
            <a:pPr lvl="0"/>
            <a:endParaRPr lang="en-US" sz="1400" dirty="0">
              <a:latin typeface="Calibri" panose="020F0502020204030204" pitchFamily="34" charset="0"/>
              <a:cs typeface="Calibri" panose="020F0502020204030204" pitchFamily="34" charset="0"/>
            </a:endParaRPr>
          </a:p>
          <a:p>
            <a:pPr lvl="0"/>
            <a:r>
              <a:rPr lang="vi-VN" sz="1400" dirty="0">
                <a:latin typeface="Calibri" panose="020F0502020204030204" pitchFamily="34" charset="0"/>
                <a:cs typeface="Calibri" panose="020F0502020204030204" pitchFamily="34" charset="0"/>
              </a:rPr>
              <a:t>Data Driven Testing</a:t>
            </a:r>
            <a:r>
              <a:rPr lang="vi-VN" sz="1400" b="1"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Phương pháp này dựa trên việc tách riêng dữ liệu kiểm thử (test data) và kịch bản kiểm thử (test script). Điều này cho phép thực hiện kiểm thử với nhiều bộ dữ liệu khác nhau một cách dễ dàng và linh hoạt.</a:t>
            </a:r>
            <a:endParaRPr lang="en-US" sz="1400" dirty="0">
              <a:latin typeface="Calibri" panose="020F0502020204030204" pitchFamily="34" charset="0"/>
              <a:cs typeface="Calibri" panose="020F0502020204030204" pitchFamily="34" charset="0"/>
            </a:endParaRPr>
          </a:p>
          <a:p>
            <a:pPr marL="0" lvl="0" indent="0">
              <a:spcAft>
                <a:spcPts val="800"/>
              </a:spcAft>
              <a:buNone/>
            </a:pPr>
            <a:endParaRPr lang="en-US" sz="1400" dirty="0">
              <a:latin typeface="Calibri" panose="020F0502020204030204" pitchFamily="34" charset="0"/>
              <a:cs typeface="Calibri" panose="020F0502020204030204" pitchFamily="34" charset="0"/>
            </a:endParaRPr>
          </a:p>
          <a:p>
            <a:pPr marL="285750" lvl="0" indent="-285750">
              <a:spcAft>
                <a:spcPts val="800"/>
              </a:spcAft>
              <a:buFont typeface="Arial" panose="020B0604020202020204" pitchFamily="34" charset="0"/>
              <a:buChar char="•"/>
            </a:pPr>
            <a:endParaRPr lang="vi-VN" sz="1400" dirty="0">
              <a:latin typeface="Calibri" panose="020F0502020204030204" pitchFamily="34" charset="0"/>
              <a:cs typeface="Calibri" panose="020F0502020204030204" pitchFamily="34" charset="0"/>
            </a:endParaRPr>
          </a:p>
        </p:txBody>
      </p:sp>
      <p:sp>
        <p:nvSpPr>
          <p:cNvPr id="206" name="Google Shape;206;p37"/>
          <p:cNvSpPr txBox="1">
            <a:spLocks noGrp="1"/>
          </p:cNvSpPr>
          <p:nvPr>
            <p:ph type="ctrTitle" idx="4294967295"/>
          </p:nvPr>
        </p:nvSpPr>
        <p:spPr>
          <a:xfrm>
            <a:off x="2638425" y="1308100"/>
            <a:ext cx="3867150" cy="6905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accent1"/>
                </a:solidFill>
                <a:latin typeface="Calibri" panose="020F0502020204030204" pitchFamily="34" charset="0"/>
                <a:cs typeface="Calibri" panose="020F0502020204030204" pitchFamily="34" charset="0"/>
              </a:rPr>
              <a:t>Tool IDE </a:t>
            </a:r>
            <a:r>
              <a:rPr lang="en-US" dirty="0" err="1" smtClean="0">
                <a:solidFill>
                  <a:schemeClr val="accent1"/>
                </a:solidFill>
                <a:latin typeface="Calibri" panose="020F0502020204030204" pitchFamily="34" charset="0"/>
                <a:cs typeface="Calibri" panose="020F0502020204030204" pitchFamily="34" charset="0"/>
              </a:rPr>
              <a:t>là</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gì</a:t>
            </a:r>
            <a:endParaRPr dirty="0">
              <a:solidFill>
                <a:schemeClr val="accent1"/>
              </a:solidFill>
              <a:latin typeface="Calibri" panose="020F0502020204030204" pitchFamily="34" charset="0"/>
              <a:cs typeface="Calibri" panose="020F0502020204030204" pitchFamily="34" charset="0"/>
            </a:endParaRPr>
          </a:p>
        </p:txBody>
      </p:sp>
      <p:cxnSp>
        <p:nvCxnSpPr>
          <p:cNvPr id="207" name="Google Shape;207;p37"/>
          <p:cNvCxnSpPr/>
          <p:nvPr/>
        </p:nvCxnSpPr>
        <p:spPr>
          <a:xfrm>
            <a:off x="4569600" y="1308647"/>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690732"/>
            <a:ext cx="4574400" cy="0"/>
          </a:xfrm>
          <a:prstGeom prst="straightConnector1">
            <a:avLst/>
          </a:prstGeom>
          <a:noFill/>
          <a:ln w="9525" cap="flat" cmpd="sng">
            <a:solidFill>
              <a:srgbClr val="434343"/>
            </a:solidFill>
            <a:prstDash val="solid"/>
            <a:round/>
            <a:headEnd type="none" w="med" len="med"/>
            <a:tailEnd type="none" w="med" len="med"/>
          </a:ln>
        </p:spPr>
      </p:cxnSp>
      <p:sp>
        <p:nvSpPr>
          <p:cNvPr id="15" name="Google Shape;6693;p71">
            <a:extLst>
              <a:ext uri="{FF2B5EF4-FFF2-40B4-BE49-F238E27FC236}">
                <a16:creationId xmlns:a16="http://schemas.microsoft.com/office/drawing/2014/main" id="{DABB10AA-148D-4A0C-8A3A-BF130F3D7BF3}"/>
              </a:ext>
            </a:extLst>
          </p:cNvPr>
          <p:cNvSpPr/>
          <p:nvPr/>
        </p:nvSpPr>
        <p:spPr>
          <a:xfrm>
            <a:off x="4292818" y="573521"/>
            <a:ext cx="558364" cy="55831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F845C78D-FB80-465F-AC3D-0A3E7562DC6B}"/>
              </a:ext>
            </a:extLst>
          </p:cNvPr>
          <p:cNvGrpSpPr/>
          <p:nvPr/>
        </p:nvGrpSpPr>
        <p:grpSpPr>
          <a:xfrm>
            <a:off x="-180109" y="-1"/>
            <a:ext cx="2870682" cy="505692"/>
            <a:chOff x="-180109" y="-1"/>
            <a:chExt cx="2870682" cy="505692"/>
          </a:xfrm>
        </p:grpSpPr>
        <p:sp>
          <p:nvSpPr>
            <p:cNvPr id="3" name="Rectangle: Diagonal Corners Snipped 2">
              <a:extLst>
                <a:ext uri="{FF2B5EF4-FFF2-40B4-BE49-F238E27FC236}">
                  <a16:creationId xmlns:a16="http://schemas.microsoft.com/office/drawing/2014/main" id="{B6576679-B1E6-4499-9185-14A3EA97292E}"/>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712B2B-DF21-45DB-9988-7F9B35D064E3}"/>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rPr>
                <a:t>01 </a:t>
              </a:r>
              <a:r>
                <a:rPr lang="en-US" i="1" dirty="0">
                  <a:solidFill>
                    <a:schemeClr val="bg1"/>
                  </a:solidFill>
                  <a:latin typeface="+mj-lt"/>
                  <a:cs typeface="Calibri" panose="020F0502020204030204" pitchFamily="34" charset="0"/>
                </a:rPr>
                <a:t>– </a:t>
              </a:r>
              <a:r>
                <a:rPr lang="en-US" i="1" dirty="0" err="1">
                  <a:solidFill>
                    <a:schemeClr val="bg1"/>
                  </a:solidFill>
                  <a:latin typeface="+mj-lt"/>
                  <a:cs typeface="Calibri" panose="020F0502020204030204" pitchFamily="34" charset="0"/>
                </a:rPr>
                <a:t>Giới</a:t>
              </a:r>
              <a:r>
                <a:rPr lang="en-US" i="1" dirty="0">
                  <a:solidFill>
                    <a:schemeClr val="bg1"/>
                  </a:solidFill>
                  <a:latin typeface="+mj-lt"/>
                  <a:cs typeface="Calibri" panose="020F0502020204030204" pitchFamily="34" charset="0"/>
                </a:rPr>
                <a:t> </a:t>
              </a:r>
              <a:r>
                <a:rPr lang="en-US" i="1" dirty="0" err="1">
                  <a:solidFill>
                    <a:schemeClr val="bg1"/>
                  </a:solidFill>
                  <a:latin typeface="+mj-lt"/>
                  <a:cs typeface="Calibri" panose="020F0502020204030204" pitchFamily="34" charset="0"/>
                </a:rPr>
                <a:t>thiệu</a:t>
              </a:r>
              <a:r>
                <a:rPr lang="en-US" i="1" dirty="0">
                  <a:solidFill>
                    <a:schemeClr val="bg1"/>
                  </a:solidFill>
                  <a:latin typeface="+mj-lt"/>
                  <a:cs typeface="Calibri" panose="020F0502020204030204" pitchFamily="34" charset="0"/>
                </a:rPr>
                <a:t> tool IDE</a:t>
              </a:r>
            </a:p>
          </p:txBody>
        </p:sp>
      </p:grpSp>
      <p:grpSp>
        <p:nvGrpSpPr>
          <p:cNvPr id="10" name="Group 9"/>
          <p:cNvGrpSpPr/>
          <p:nvPr/>
        </p:nvGrpSpPr>
        <p:grpSpPr>
          <a:xfrm>
            <a:off x="7875773" y="11057"/>
            <a:ext cx="1196781" cy="615297"/>
            <a:chOff x="7875773" y="11057"/>
            <a:chExt cx="1196781" cy="615297"/>
          </a:xfrm>
        </p:grpSpPr>
        <p:sp>
          <p:nvSpPr>
            <p:cNvPr id="11" name="Rectangle 10"/>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smtClean="0">
                <a:solidFill>
                  <a:schemeClr val="accent1"/>
                </a:solidFill>
                <a:latin typeface="Calibri" panose="020F0502020204030204" pitchFamily="34" charset="0"/>
                <a:cs typeface="Calibri" panose="020F0502020204030204" pitchFamily="34" charset="0"/>
              </a:rPr>
              <a:t>Các</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loại</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kiểm</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thử</a:t>
            </a:r>
            <a:endParaRPr lang="en-US" dirty="0">
              <a:solidFill>
                <a:schemeClr val="accent1"/>
              </a:solidFill>
              <a:latin typeface="Calibri" panose="020F0502020204030204" pitchFamily="34"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02</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63437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69332"/>
            <a:chOff x="797766" y="977087"/>
            <a:chExt cx="3306624"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69332"/>
            </a:xfrm>
            <a:prstGeom prst="rect">
              <a:avLst/>
            </a:prstGeom>
            <a:noFill/>
          </p:spPr>
          <p:txBody>
            <a:bodyPr wrap="square" rtlCol="0">
              <a:spAutoFit/>
            </a:bodyPr>
            <a:lstStyle/>
            <a:p>
              <a:pPr lvl="0"/>
              <a:r>
                <a:rPr lang="en-US" sz="1800" b="1" dirty="0" err="1">
                  <a:latin typeface="Calibri" panose="020F0502020204030204" pitchFamily="34" charset="0"/>
                  <a:cs typeface="Calibri" panose="020F0502020204030204" pitchFamily="34" charset="0"/>
                </a:rPr>
                <a:t>Các</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loại</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kiểm</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thử</a:t>
              </a:r>
              <a:endParaRPr lang="en-US" sz="1800"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smtClean="0">
                  <a:solidFill>
                    <a:schemeClr val="bg1"/>
                  </a:solidFill>
                </a:rPr>
                <a:t>02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loại</a:t>
              </a:r>
              <a:r>
                <a:rPr lang="en-US" i="1" dirty="0" smtClean="0">
                  <a:solidFill>
                    <a:schemeClr val="bg1"/>
                  </a:solidFill>
                </a:rPr>
                <a:t> </a:t>
              </a:r>
              <a:r>
                <a:rPr lang="en-US" i="1" dirty="0" err="1" smtClean="0">
                  <a:solidFill>
                    <a:schemeClr val="bg1"/>
                  </a:solidFill>
                </a:rPr>
                <a:t>kiểm</a:t>
              </a:r>
              <a:r>
                <a:rPr lang="en-US" i="1" dirty="0" smtClean="0">
                  <a:solidFill>
                    <a:schemeClr val="bg1"/>
                  </a:solidFill>
                </a:rPr>
                <a:t> </a:t>
              </a:r>
              <a:r>
                <a:rPr lang="en-US" i="1" dirty="0" err="1" smtClean="0">
                  <a:solidFill>
                    <a:schemeClr val="bg1"/>
                  </a:solidFill>
                </a:rPr>
                <a:t>thử</a:t>
              </a:r>
              <a:endParaRPr lang="en-US" i="1" dirty="0">
                <a:solidFill>
                  <a:schemeClr val="bg1"/>
                </a:solidFill>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79380" y="1866205"/>
            <a:ext cx="7385238" cy="188356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lvl="0"/>
            <a:r>
              <a:rPr lang="en-US" sz="1600" dirty="0">
                <a:latin typeface="Calibri" panose="020F0502020204030204" pitchFamily="34" charset="0"/>
                <a:cs typeface="Calibri" panose="020F0502020204030204" pitchFamily="34" charset="0"/>
              </a:rPr>
              <a:t>Test Web: VTIT IDE </a:t>
            </a:r>
            <a:r>
              <a:rPr lang="en-US" sz="1600" dirty="0" err="1">
                <a:latin typeface="Calibri" panose="020F0502020204030204" pitchFamily="34" charset="0"/>
                <a:cs typeface="Calibri" panose="020F0502020204030204" pitchFamily="34" charset="0"/>
              </a:rPr>
              <a:t>hỗ</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trợ</a:t>
            </a:r>
            <a:r>
              <a:rPr lang="en-US" sz="1600" dirty="0">
                <a:latin typeface="Calibri" panose="020F0502020204030204" pitchFamily="34" charset="0"/>
                <a:cs typeface="Calibri" panose="020F0502020204030204" pitchFamily="34" charset="0"/>
              </a:rPr>
              <a:t> test web </a:t>
            </a:r>
            <a:r>
              <a:rPr lang="en-US" sz="1600" dirty="0" err="1">
                <a:latin typeface="Calibri" panose="020F0502020204030204" pitchFamily="34" charset="0"/>
                <a:cs typeface="Calibri" panose="020F0502020204030204" pitchFamily="34" charset="0"/>
              </a:rPr>
              <a:t>trên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trình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duyệt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như</a:t>
            </a:r>
            <a:r>
              <a:rPr lang="en-US" sz="1600" dirty="0">
                <a:latin typeface="Calibri" panose="020F0502020204030204" pitchFamily="34" charset="0"/>
                <a:cs typeface="Calibri" panose="020F0502020204030204" pitchFamily="34" charset="0"/>
              </a:rPr>
              <a:t>: Chrome, IE, </a:t>
            </a:r>
            <a:r>
              <a:rPr lang="en-US" sz="1600" dirty="0" smtClean="0">
                <a:latin typeface="Calibri" panose="020F0502020204030204" pitchFamily="34" charset="0"/>
                <a:cs typeface="Calibri" panose="020F0502020204030204" pitchFamily="34" charset="0"/>
              </a:rPr>
              <a:t>Firefox</a:t>
            </a:r>
          </a:p>
          <a:p>
            <a:pPr lvl="0"/>
            <a:endParaRPr lang="en-US" sz="1600" dirty="0">
              <a:latin typeface="Calibri" panose="020F0502020204030204" pitchFamily="34" charset="0"/>
              <a:cs typeface="Calibri" panose="020F0502020204030204" pitchFamily="34" charset="0"/>
            </a:endParaRPr>
          </a:p>
          <a:p>
            <a:pPr lvl="0"/>
            <a:r>
              <a:rPr lang="en-US" sz="1600" dirty="0">
                <a:latin typeface="Calibri" panose="020F0502020204030204" pitchFamily="34" charset="0"/>
                <a:cs typeface="Calibri" panose="020F0502020204030204" pitchFamily="34" charset="0"/>
              </a:rPr>
              <a:t>Test Database: VTIT IDE </a:t>
            </a:r>
            <a:r>
              <a:rPr lang="en-US" sz="1600" dirty="0" err="1">
                <a:latin typeface="Calibri" panose="020F0502020204030204" pitchFamily="34" charset="0"/>
                <a:cs typeface="Calibri" panose="020F0502020204030204" pitchFamily="34" charset="0"/>
              </a:rPr>
              <a:t>hỗ</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trợ</a:t>
            </a:r>
            <a:r>
              <a:rPr lang="en-US" sz="1600" dirty="0">
                <a:latin typeface="Calibri" panose="020F0502020204030204" pitchFamily="34" charset="0"/>
                <a:cs typeface="Calibri" panose="020F0502020204030204" pitchFamily="34" charset="0"/>
              </a:rPr>
              <a:t> test database </a:t>
            </a:r>
            <a:r>
              <a:rPr lang="en-US" sz="1600" dirty="0" err="1">
                <a:latin typeface="Calibri" panose="020F0502020204030204" pitchFamily="34" charset="0"/>
                <a:cs typeface="Calibri" panose="020F0502020204030204" pitchFamily="34" charset="0"/>
              </a:rPr>
              <a:t>với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loại</a:t>
            </a:r>
            <a:r>
              <a:rPr lang="en-US" sz="1600" dirty="0">
                <a:latin typeface="Calibri" panose="020F0502020204030204" pitchFamily="34" charset="0"/>
                <a:cs typeface="Calibri" panose="020F0502020204030204" pitchFamily="34" charset="0"/>
              </a:rPr>
              <a:t> database: </a:t>
            </a:r>
            <a:r>
              <a:rPr lang="en-US" sz="1600" dirty="0" err="1">
                <a:latin typeface="Calibri" panose="020F0502020204030204" pitchFamily="34" charset="0"/>
                <a:cs typeface="Calibri" panose="020F0502020204030204" pitchFamily="34" charset="0"/>
              </a:rPr>
              <a:t>Mariadb</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Postgresql</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Oracle</a:t>
            </a:r>
          </a:p>
          <a:p>
            <a:pPr lvl="0"/>
            <a:endParaRPr lang="en-US" sz="1600" dirty="0">
              <a:latin typeface="Calibri" panose="020F0502020204030204" pitchFamily="34" charset="0"/>
              <a:cs typeface="Calibri" panose="020F0502020204030204" pitchFamily="34" charset="0"/>
            </a:endParaRPr>
          </a:p>
          <a:p>
            <a:pPr lvl="0"/>
            <a:r>
              <a:rPr lang="en-US" sz="1600" dirty="0">
                <a:latin typeface="Calibri" panose="020F0502020204030204" pitchFamily="34" charset="0"/>
                <a:cs typeface="Calibri" panose="020F0502020204030204" pitchFamily="34" charset="0"/>
              </a:rPr>
              <a:t>Test API: VTIT IDE </a:t>
            </a:r>
            <a:r>
              <a:rPr lang="en-US" sz="1600" dirty="0" err="1">
                <a:latin typeface="Calibri" panose="020F0502020204030204" pitchFamily="34" charset="0"/>
                <a:cs typeface="Calibri" panose="020F0502020204030204" pitchFamily="34" charset="0"/>
              </a:rPr>
              <a:t>hỗ</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trợ</a:t>
            </a:r>
            <a:r>
              <a:rPr lang="en-US" sz="1600" dirty="0">
                <a:latin typeface="Calibri" panose="020F0502020204030204" pitchFamily="34" charset="0"/>
                <a:cs typeface="Calibri" panose="020F0502020204030204" pitchFamily="34" charset="0"/>
              </a:rPr>
              <a:t> test API </a:t>
            </a:r>
            <a:r>
              <a:rPr lang="en-US" sz="1600" dirty="0" err="1">
                <a:latin typeface="Calibri" panose="020F0502020204030204" pitchFamily="34" charset="0"/>
                <a:cs typeface="Calibri" panose="020F0502020204030204" pitchFamily="34" charset="0"/>
              </a:rPr>
              <a:t>với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loại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như</a:t>
            </a:r>
            <a:r>
              <a:rPr lang="en-US" sz="1600" dirty="0">
                <a:latin typeface="Calibri" panose="020F0502020204030204" pitchFamily="34" charset="0"/>
                <a:cs typeface="Calibri" panose="020F0502020204030204" pitchFamily="34" charset="0"/>
              </a:rPr>
              <a:t>: SOAP  API, REST API</a:t>
            </a: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365472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smtClean="0">
                <a:solidFill>
                  <a:schemeClr val="accent1"/>
                </a:solidFill>
                <a:latin typeface="Calibri" panose="020F0502020204030204" pitchFamily="34" charset="0"/>
                <a:cs typeface="Calibri" panose="020F0502020204030204" pitchFamily="34" charset="0"/>
              </a:rPr>
              <a:t>Hướng</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dẫn</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cài</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đặt</a:t>
            </a:r>
            <a:r>
              <a:rPr lang="en-US" dirty="0" smtClean="0">
                <a:solidFill>
                  <a:schemeClr val="accent1"/>
                </a:solidFill>
                <a:latin typeface="Calibri" panose="020F0502020204030204" pitchFamily="34" charset="0"/>
                <a:cs typeface="Calibri" panose="020F0502020204030204" pitchFamily="34" charset="0"/>
              </a:rPr>
              <a:t> tool</a:t>
            </a:r>
            <a:endParaRPr lang="en-US" dirty="0">
              <a:solidFill>
                <a:schemeClr val="accent1"/>
              </a:solidFill>
              <a:latin typeface="Calibri" panose="020F0502020204030204" pitchFamily="34"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03</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93427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38554"/>
            <a:chOff x="797766" y="977087"/>
            <a:chExt cx="3306624"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38554"/>
            </a:xfrm>
            <a:prstGeom prst="rect">
              <a:avLst/>
            </a:prstGeom>
            <a:noFill/>
          </p:spPr>
          <p:txBody>
            <a:bodyPr wrap="square" rtlCol="0">
              <a:spAutoFit/>
            </a:bodyPr>
            <a:lstStyle/>
            <a:p>
              <a:r>
                <a:rPr lang="en-US" sz="1600" b="1" dirty="0" err="1" smtClean="0">
                  <a:latin typeface="Calibri" panose="020F0502020204030204" pitchFamily="34" charset="0"/>
                  <a:cs typeface="Calibri" panose="020F0502020204030204" pitchFamily="34" charset="0"/>
                </a:rPr>
                <a:t>Hướng</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dẫn</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cài</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đặt</a:t>
              </a:r>
              <a:endParaRPr lang="en-US" sz="1600" b="1"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571626" cy="307777"/>
            </a:xfrm>
            <a:prstGeom prst="rect">
              <a:avLst/>
            </a:prstGeom>
            <a:noFill/>
          </p:spPr>
          <p:txBody>
            <a:bodyPr wrap="square" rtlCol="0">
              <a:spAutoFit/>
            </a:bodyPr>
            <a:lstStyle/>
            <a:p>
              <a:r>
                <a:rPr lang="en-US" i="1" dirty="0" smtClean="0">
                  <a:solidFill>
                    <a:schemeClr val="bg1"/>
                  </a:solidFill>
                </a:rPr>
                <a:t>03 </a:t>
              </a:r>
              <a:r>
                <a:rPr lang="en-US" i="1" dirty="0">
                  <a:solidFill>
                    <a:schemeClr val="bg1"/>
                  </a:solidFill>
                </a:rPr>
                <a:t>– </a:t>
              </a:r>
              <a:r>
                <a:rPr lang="en-US" i="1" dirty="0" err="1" smtClean="0">
                  <a:solidFill>
                    <a:schemeClr val="bg1"/>
                  </a:solidFill>
                </a:rPr>
                <a:t>Hướng</a:t>
              </a:r>
              <a:r>
                <a:rPr lang="en-US" i="1" dirty="0" smtClean="0">
                  <a:solidFill>
                    <a:schemeClr val="bg1"/>
                  </a:solidFill>
                </a:rPr>
                <a:t> </a:t>
              </a:r>
              <a:r>
                <a:rPr lang="en-US" i="1" dirty="0" err="1" smtClean="0">
                  <a:solidFill>
                    <a:schemeClr val="bg1"/>
                  </a:solidFill>
                </a:rPr>
                <a:t>dẫn</a:t>
              </a:r>
              <a:r>
                <a:rPr lang="en-US" i="1" dirty="0" smtClean="0">
                  <a:solidFill>
                    <a:schemeClr val="bg1"/>
                  </a:solidFill>
                </a:rPr>
                <a:t> </a:t>
              </a:r>
              <a:r>
                <a:rPr lang="en-US" i="1" dirty="0" err="1" smtClean="0">
                  <a:solidFill>
                    <a:schemeClr val="bg1"/>
                  </a:solidFill>
                </a:rPr>
                <a:t>cài</a:t>
              </a:r>
              <a:r>
                <a:rPr lang="en-US" i="1" dirty="0" smtClean="0">
                  <a:solidFill>
                    <a:schemeClr val="bg1"/>
                  </a:solidFill>
                </a:rPr>
                <a:t> </a:t>
              </a:r>
              <a:r>
                <a:rPr lang="en-US" i="1" dirty="0" err="1" smtClean="0">
                  <a:solidFill>
                    <a:schemeClr val="bg1"/>
                  </a:solidFill>
                </a:rPr>
                <a:t>đặt</a:t>
              </a:r>
              <a:r>
                <a:rPr lang="en-US" i="1" dirty="0" smtClean="0">
                  <a:solidFill>
                    <a:schemeClr val="bg1"/>
                  </a:solidFill>
                </a:rPr>
                <a:t> tool</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2" name="Rectangle 1"/>
          <p:cNvSpPr/>
          <p:nvPr/>
        </p:nvSpPr>
        <p:spPr>
          <a:xfrm>
            <a:off x="-180109" y="2310063"/>
            <a:ext cx="8433772" cy="736355"/>
          </a:xfrm>
          <a:prstGeom prst="rect">
            <a:avLst/>
          </a:prstGeom>
        </p:spPr>
        <p:txBody>
          <a:bodyPr wrap="square">
            <a:spAutoFit/>
          </a:bodyPr>
          <a:lstStyle/>
          <a:p>
            <a:pPr marL="914400">
              <a:lnSpc>
                <a:spcPct val="107000"/>
              </a:lnSpc>
              <a:spcAft>
                <a:spcPts val="800"/>
              </a:spcAft>
            </a:pPr>
            <a:r>
              <a:rPr lang="en-US" sz="2000" i="1" kern="100" dirty="0">
                <a:latin typeface="Calibri" panose="020F0502020204030204" pitchFamily="34" charset="0"/>
                <a:ea typeface="Calibri" panose="020F0502020204030204" pitchFamily="34" charset="0"/>
                <a:cs typeface="Calibri" panose="020F0502020204030204" pitchFamily="34" charset="0"/>
              </a:rPr>
              <a:t>Link</a:t>
            </a:r>
            <a:r>
              <a:rPr lang="en-US" sz="2000" i="1" kern="100" dirty="0">
                <a:solidFill>
                  <a:srgbClr val="4472C4"/>
                </a:solidFill>
                <a:latin typeface="Calibri" panose="020F0502020204030204" pitchFamily="34" charset="0"/>
                <a:ea typeface="Calibri" panose="020F0502020204030204" pitchFamily="34" charset="0"/>
                <a:cs typeface="Calibri" panose="020F0502020204030204" pitchFamily="34" charset="0"/>
              </a:rPr>
              <a:t>: </a:t>
            </a:r>
            <a:r>
              <a:rPr lang="en-US" sz="2000" i="1" kern="100" dirty="0" smtClean="0">
                <a:solidFill>
                  <a:srgbClr val="4472C4"/>
                </a:solidFill>
                <a:latin typeface="Calibri" panose="020F0502020204030204" pitchFamily="34" charset="0"/>
                <a:ea typeface="Calibri" panose="020F0502020204030204" pitchFamily="34" charset="0"/>
                <a:cs typeface="Calibri" panose="020F0502020204030204" pitchFamily="34" charset="0"/>
              </a:rPr>
              <a:t> </a:t>
            </a:r>
            <a:r>
              <a:rPr lang="en-US" sz="2000" i="1" u="sng" dirty="0">
                <a:latin typeface="Calibri" panose="020F0502020204030204" pitchFamily="34" charset="0"/>
                <a:cs typeface="Calibri" panose="020F0502020204030204" pitchFamily="34" charset="0"/>
              </a:rPr>
              <a:t>https://datasecurity.viettel.vn/s/CUfhVu3KRjJjB4T/vtit-automation-ide-2-0-0-traning-exe</a:t>
            </a: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82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smtClean="0">
                <a:solidFill>
                  <a:schemeClr val="accent1"/>
                </a:solidFill>
                <a:latin typeface="Calibri" panose="020F0502020204030204" pitchFamily="34" charset="0"/>
                <a:cs typeface="Calibri" panose="020F0502020204030204" pitchFamily="34" charset="0"/>
              </a:rPr>
              <a:t>Các</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thành</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phần</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của</a:t>
            </a:r>
            <a:r>
              <a:rPr lang="en-US" dirty="0" smtClean="0">
                <a:solidFill>
                  <a:schemeClr val="accent1"/>
                </a:solidFill>
                <a:latin typeface="Calibri" panose="020F0502020204030204" pitchFamily="34" charset="0"/>
                <a:cs typeface="Calibri" panose="020F0502020204030204" pitchFamily="34" charset="0"/>
              </a:rPr>
              <a:t> IDE</a:t>
            </a:r>
            <a:endParaRPr lang="en-US" dirty="0">
              <a:solidFill>
                <a:schemeClr val="accent1"/>
              </a:solidFill>
              <a:latin typeface="Calibri" panose="020F0502020204030204" pitchFamily="34"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04</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3126587491"/>
      </p:ext>
    </p:extLst>
  </p:cSld>
  <p:clrMapOvr>
    <a:masterClrMapping/>
  </p:clrMapOvr>
</p:sld>
</file>

<file path=ppt/theme/theme1.xml><?xml version="1.0" encoding="utf-8"?>
<a:theme xmlns:a="http://schemas.openxmlformats.org/drawingml/2006/main" name="Tech Newsletter XL by Slidesgo">
  <a:themeElements>
    <a:clrScheme name="Custom">
      <a:dk1>
        <a:srgbClr val="000000"/>
      </a:dk1>
      <a:lt1>
        <a:srgbClr val="FFFFFF"/>
      </a:lt1>
      <a:dk2>
        <a:srgbClr val="595959"/>
      </a:dk2>
      <a:lt2>
        <a:srgbClr val="EEEEEE"/>
      </a:lt2>
      <a:accent1>
        <a:srgbClr val="EE0033"/>
      </a:accent1>
      <a:accent2>
        <a:srgbClr val="FFC300"/>
      </a:accent2>
      <a:accent3>
        <a:srgbClr val="5463FF"/>
      </a:accent3>
      <a:accent4>
        <a:srgbClr val="EAEAEA"/>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7367</TotalTime>
  <Words>1074</Words>
  <Application>Microsoft Office PowerPoint</Application>
  <PresentationFormat>On-screen Show (16:9)</PresentationFormat>
  <Paragraphs>120</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Exo 2</vt:lpstr>
      <vt:lpstr>Arial</vt:lpstr>
      <vt:lpstr>Fira Sans Extra Condensed Medium</vt:lpstr>
      <vt:lpstr>Roboto Condensed Light</vt:lpstr>
      <vt:lpstr>Calibri</vt:lpstr>
      <vt:lpstr>Tech Newsletter XL by Slidesgo</vt:lpstr>
      <vt:lpstr>Giới thiệu và cài đặt tool IDE, tạo project và record testcase trong IDE</vt:lpstr>
      <vt:lpstr>MỤC LỤC</vt:lpstr>
      <vt:lpstr>Giới thiệu tool IDE</vt:lpstr>
      <vt:lpstr>Tool IDE là gì</vt:lpstr>
      <vt:lpstr>Các loại kiểm thử</vt:lpstr>
      <vt:lpstr>PowerPoint Presentation</vt:lpstr>
      <vt:lpstr>Hướng dẫn cài đặt tool</vt:lpstr>
      <vt:lpstr>PowerPoint Presentation</vt:lpstr>
      <vt:lpstr>Các thành phần của IDE</vt:lpstr>
      <vt:lpstr>PowerPoint Presentation</vt:lpstr>
      <vt:lpstr>Hướng dẫn tạo project và record test case trong 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Hồ Thái Khanh (VSS LD)</dc:creator>
  <cp:lastModifiedBy>Nguyễn Thị Huyền (BU06 KT)</cp:lastModifiedBy>
  <cp:revision>205</cp:revision>
  <dcterms:modified xsi:type="dcterms:W3CDTF">2025-02-24T10:06:54Z</dcterms:modified>
</cp:coreProperties>
</file>